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3" r:id="rId4"/>
    <p:sldId id="262" r:id="rId5"/>
    <p:sldId id="264" r:id="rId6"/>
    <p:sldId id="265" r:id="rId7"/>
    <p:sldId id="266" r:id="rId8"/>
    <p:sldId id="267" r:id="rId9"/>
    <p:sldId id="268" r:id="rId10"/>
    <p:sldId id="269" r:id="rId11"/>
    <p:sldId id="270" r:id="rId12"/>
    <p:sldId id="271" r:id="rId13"/>
    <p:sldId id="272" r:id="rId14"/>
    <p:sldId id="274" r:id="rId15"/>
    <p:sldId id="273" r:id="rId16"/>
    <p:sldId id="275" r:id="rId17"/>
    <p:sldId id="276" r:id="rId18"/>
    <p:sldId id="277" r:id="rId19"/>
    <p:sldId id="257" r:id="rId20"/>
  </p:sldIdLst>
  <p:sldSz cx="9144000" cy="6858000" type="screen4x3"/>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2C2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PE"/>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PE"/>
          </a:p>
        </p:txBody>
      </p:sp>
      <p:sp>
        <p:nvSpPr>
          <p:cNvPr id="4" name="3 Marcador de fecha"/>
          <p:cNvSpPr>
            <a:spLocks noGrp="1"/>
          </p:cNvSpPr>
          <p:nvPr>
            <p:ph type="dt" sz="half" idx="10"/>
          </p:nvPr>
        </p:nvSpPr>
        <p:spPr/>
        <p:txBody>
          <a:bodyPr/>
          <a:lstStyle/>
          <a:p>
            <a:fld id="{103B27F4-7501-4D8D-AB45-F557AA88D776}" type="datetimeFigureOut">
              <a:rPr lang="es-PE" smtClean="0"/>
              <a:t>09/07/2015</a:t>
            </a:fld>
            <a:endParaRPr lang="es-PE"/>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089A7347-E353-4D2A-B2D7-F2084E7AA2A3}" type="slidenum">
              <a:rPr lang="es-PE" smtClean="0"/>
              <a:t>‹Nº›</a:t>
            </a:fld>
            <a:endParaRPr lang="es-PE"/>
          </a:p>
        </p:txBody>
      </p:sp>
    </p:spTree>
    <p:extLst>
      <p:ext uri="{BB962C8B-B14F-4D97-AF65-F5344CB8AC3E}">
        <p14:creationId xmlns:p14="http://schemas.microsoft.com/office/powerpoint/2010/main" val="2325440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p>
            <a:fld id="{103B27F4-7501-4D8D-AB45-F557AA88D776}" type="datetimeFigureOut">
              <a:rPr lang="es-PE" smtClean="0"/>
              <a:t>09/07/2015</a:t>
            </a:fld>
            <a:endParaRPr lang="es-PE"/>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089A7347-E353-4D2A-B2D7-F2084E7AA2A3}" type="slidenum">
              <a:rPr lang="es-PE" smtClean="0"/>
              <a:t>‹Nº›</a:t>
            </a:fld>
            <a:endParaRPr lang="es-PE"/>
          </a:p>
        </p:txBody>
      </p:sp>
    </p:spTree>
    <p:extLst>
      <p:ext uri="{BB962C8B-B14F-4D97-AF65-F5344CB8AC3E}">
        <p14:creationId xmlns:p14="http://schemas.microsoft.com/office/powerpoint/2010/main" val="101265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p>
            <a:fld id="{103B27F4-7501-4D8D-AB45-F557AA88D776}" type="datetimeFigureOut">
              <a:rPr lang="es-PE" smtClean="0"/>
              <a:t>09/07/2015</a:t>
            </a:fld>
            <a:endParaRPr lang="es-PE"/>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089A7347-E353-4D2A-B2D7-F2084E7AA2A3}" type="slidenum">
              <a:rPr lang="es-PE" smtClean="0"/>
              <a:t>‹Nº›</a:t>
            </a:fld>
            <a:endParaRPr lang="es-PE"/>
          </a:p>
        </p:txBody>
      </p:sp>
    </p:spTree>
    <p:extLst>
      <p:ext uri="{BB962C8B-B14F-4D97-AF65-F5344CB8AC3E}">
        <p14:creationId xmlns:p14="http://schemas.microsoft.com/office/powerpoint/2010/main" val="2231020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p>
            <a:fld id="{103B27F4-7501-4D8D-AB45-F557AA88D776}" type="datetimeFigureOut">
              <a:rPr lang="es-PE" smtClean="0"/>
              <a:t>09/07/2015</a:t>
            </a:fld>
            <a:endParaRPr lang="es-PE"/>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089A7347-E353-4D2A-B2D7-F2084E7AA2A3}" type="slidenum">
              <a:rPr lang="es-PE" smtClean="0"/>
              <a:t>‹Nº›</a:t>
            </a:fld>
            <a:endParaRPr lang="es-PE"/>
          </a:p>
        </p:txBody>
      </p:sp>
    </p:spTree>
    <p:extLst>
      <p:ext uri="{BB962C8B-B14F-4D97-AF65-F5344CB8AC3E}">
        <p14:creationId xmlns:p14="http://schemas.microsoft.com/office/powerpoint/2010/main" val="3955720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103B27F4-7501-4D8D-AB45-F557AA88D776}" type="datetimeFigureOut">
              <a:rPr lang="es-PE" smtClean="0"/>
              <a:t>09/07/2015</a:t>
            </a:fld>
            <a:endParaRPr lang="es-PE"/>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089A7347-E353-4D2A-B2D7-F2084E7AA2A3}" type="slidenum">
              <a:rPr lang="es-PE" smtClean="0"/>
              <a:t>‹Nº›</a:t>
            </a:fld>
            <a:endParaRPr lang="es-PE"/>
          </a:p>
        </p:txBody>
      </p:sp>
    </p:spTree>
    <p:extLst>
      <p:ext uri="{BB962C8B-B14F-4D97-AF65-F5344CB8AC3E}">
        <p14:creationId xmlns:p14="http://schemas.microsoft.com/office/powerpoint/2010/main" val="638719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fecha"/>
          <p:cNvSpPr>
            <a:spLocks noGrp="1"/>
          </p:cNvSpPr>
          <p:nvPr>
            <p:ph type="dt" sz="half" idx="10"/>
          </p:nvPr>
        </p:nvSpPr>
        <p:spPr/>
        <p:txBody>
          <a:bodyPr/>
          <a:lstStyle/>
          <a:p>
            <a:fld id="{103B27F4-7501-4D8D-AB45-F557AA88D776}" type="datetimeFigureOut">
              <a:rPr lang="es-PE" smtClean="0"/>
              <a:t>09/07/2015</a:t>
            </a:fld>
            <a:endParaRPr lang="es-PE"/>
          </a:p>
        </p:txBody>
      </p:sp>
      <p:sp>
        <p:nvSpPr>
          <p:cNvPr id="6" name="5 Marcador de pie de página"/>
          <p:cNvSpPr>
            <a:spLocks noGrp="1"/>
          </p:cNvSpPr>
          <p:nvPr>
            <p:ph type="ftr" sz="quarter" idx="11"/>
          </p:nvPr>
        </p:nvSpPr>
        <p:spPr/>
        <p:txBody>
          <a:bodyPr/>
          <a:lstStyle/>
          <a:p>
            <a:endParaRPr lang="es-PE"/>
          </a:p>
        </p:txBody>
      </p:sp>
      <p:sp>
        <p:nvSpPr>
          <p:cNvPr id="7" name="6 Marcador de número de diapositiva"/>
          <p:cNvSpPr>
            <a:spLocks noGrp="1"/>
          </p:cNvSpPr>
          <p:nvPr>
            <p:ph type="sldNum" sz="quarter" idx="12"/>
          </p:nvPr>
        </p:nvSpPr>
        <p:spPr/>
        <p:txBody>
          <a:bodyPr/>
          <a:lstStyle/>
          <a:p>
            <a:fld id="{089A7347-E353-4D2A-B2D7-F2084E7AA2A3}" type="slidenum">
              <a:rPr lang="es-PE" smtClean="0"/>
              <a:t>‹Nº›</a:t>
            </a:fld>
            <a:endParaRPr lang="es-PE"/>
          </a:p>
        </p:txBody>
      </p:sp>
    </p:spTree>
    <p:extLst>
      <p:ext uri="{BB962C8B-B14F-4D97-AF65-F5344CB8AC3E}">
        <p14:creationId xmlns:p14="http://schemas.microsoft.com/office/powerpoint/2010/main" val="25452147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6 Marcador de fecha"/>
          <p:cNvSpPr>
            <a:spLocks noGrp="1"/>
          </p:cNvSpPr>
          <p:nvPr>
            <p:ph type="dt" sz="half" idx="10"/>
          </p:nvPr>
        </p:nvSpPr>
        <p:spPr/>
        <p:txBody>
          <a:bodyPr/>
          <a:lstStyle/>
          <a:p>
            <a:fld id="{103B27F4-7501-4D8D-AB45-F557AA88D776}" type="datetimeFigureOut">
              <a:rPr lang="es-PE" smtClean="0"/>
              <a:t>09/07/2015</a:t>
            </a:fld>
            <a:endParaRPr lang="es-PE"/>
          </a:p>
        </p:txBody>
      </p:sp>
      <p:sp>
        <p:nvSpPr>
          <p:cNvPr id="8" name="7 Marcador de pie de página"/>
          <p:cNvSpPr>
            <a:spLocks noGrp="1"/>
          </p:cNvSpPr>
          <p:nvPr>
            <p:ph type="ftr" sz="quarter" idx="11"/>
          </p:nvPr>
        </p:nvSpPr>
        <p:spPr/>
        <p:txBody>
          <a:bodyPr/>
          <a:lstStyle/>
          <a:p>
            <a:endParaRPr lang="es-PE"/>
          </a:p>
        </p:txBody>
      </p:sp>
      <p:sp>
        <p:nvSpPr>
          <p:cNvPr id="9" name="8 Marcador de número de diapositiva"/>
          <p:cNvSpPr>
            <a:spLocks noGrp="1"/>
          </p:cNvSpPr>
          <p:nvPr>
            <p:ph type="sldNum" sz="quarter" idx="12"/>
          </p:nvPr>
        </p:nvSpPr>
        <p:spPr/>
        <p:txBody>
          <a:bodyPr/>
          <a:lstStyle/>
          <a:p>
            <a:fld id="{089A7347-E353-4D2A-B2D7-F2084E7AA2A3}" type="slidenum">
              <a:rPr lang="es-PE" smtClean="0"/>
              <a:t>‹Nº›</a:t>
            </a:fld>
            <a:endParaRPr lang="es-PE"/>
          </a:p>
        </p:txBody>
      </p:sp>
    </p:spTree>
    <p:extLst>
      <p:ext uri="{BB962C8B-B14F-4D97-AF65-F5344CB8AC3E}">
        <p14:creationId xmlns:p14="http://schemas.microsoft.com/office/powerpoint/2010/main" val="210232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fecha"/>
          <p:cNvSpPr>
            <a:spLocks noGrp="1"/>
          </p:cNvSpPr>
          <p:nvPr>
            <p:ph type="dt" sz="half" idx="10"/>
          </p:nvPr>
        </p:nvSpPr>
        <p:spPr/>
        <p:txBody>
          <a:bodyPr/>
          <a:lstStyle/>
          <a:p>
            <a:fld id="{103B27F4-7501-4D8D-AB45-F557AA88D776}" type="datetimeFigureOut">
              <a:rPr lang="es-PE" smtClean="0"/>
              <a:t>09/07/2015</a:t>
            </a:fld>
            <a:endParaRPr lang="es-PE"/>
          </a:p>
        </p:txBody>
      </p:sp>
      <p:sp>
        <p:nvSpPr>
          <p:cNvPr id="4" name="3 Marcador de pie de página"/>
          <p:cNvSpPr>
            <a:spLocks noGrp="1"/>
          </p:cNvSpPr>
          <p:nvPr>
            <p:ph type="ftr" sz="quarter" idx="11"/>
          </p:nvPr>
        </p:nvSpPr>
        <p:spPr/>
        <p:txBody>
          <a:bodyPr/>
          <a:lstStyle/>
          <a:p>
            <a:endParaRPr lang="es-PE"/>
          </a:p>
        </p:txBody>
      </p:sp>
      <p:sp>
        <p:nvSpPr>
          <p:cNvPr id="5" name="4 Marcador de número de diapositiva"/>
          <p:cNvSpPr>
            <a:spLocks noGrp="1"/>
          </p:cNvSpPr>
          <p:nvPr>
            <p:ph type="sldNum" sz="quarter" idx="12"/>
          </p:nvPr>
        </p:nvSpPr>
        <p:spPr/>
        <p:txBody>
          <a:bodyPr/>
          <a:lstStyle/>
          <a:p>
            <a:fld id="{089A7347-E353-4D2A-B2D7-F2084E7AA2A3}" type="slidenum">
              <a:rPr lang="es-PE" smtClean="0"/>
              <a:t>‹Nº›</a:t>
            </a:fld>
            <a:endParaRPr lang="es-PE"/>
          </a:p>
        </p:txBody>
      </p:sp>
    </p:spTree>
    <p:extLst>
      <p:ext uri="{BB962C8B-B14F-4D97-AF65-F5344CB8AC3E}">
        <p14:creationId xmlns:p14="http://schemas.microsoft.com/office/powerpoint/2010/main" val="3740127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103B27F4-7501-4D8D-AB45-F557AA88D776}" type="datetimeFigureOut">
              <a:rPr lang="es-PE" smtClean="0"/>
              <a:t>09/07/2015</a:t>
            </a:fld>
            <a:endParaRPr lang="es-PE"/>
          </a:p>
        </p:txBody>
      </p:sp>
      <p:sp>
        <p:nvSpPr>
          <p:cNvPr id="3" name="2 Marcador de pie de página"/>
          <p:cNvSpPr>
            <a:spLocks noGrp="1"/>
          </p:cNvSpPr>
          <p:nvPr>
            <p:ph type="ftr" sz="quarter" idx="11"/>
          </p:nvPr>
        </p:nvSpPr>
        <p:spPr/>
        <p:txBody>
          <a:bodyPr/>
          <a:lstStyle/>
          <a:p>
            <a:endParaRPr lang="es-PE"/>
          </a:p>
        </p:txBody>
      </p:sp>
      <p:sp>
        <p:nvSpPr>
          <p:cNvPr id="4" name="3 Marcador de número de diapositiva"/>
          <p:cNvSpPr>
            <a:spLocks noGrp="1"/>
          </p:cNvSpPr>
          <p:nvPr>
            <p:ph type="sldNum" sz="quarter" idx="12"/>
          </p:nvPr>
        </p:nvSpPr>
        <p:spPr/>
        <p:txBody>
          <a:bodyPr/>
          <a:lstStyle/>
          <a:p>
            <a:fld id="{089A7347-E353-4D2A-B2D7-F2084E7AA2A3}" type="slidenum">
              <a:rPr lang="es-PE" smtClean="0"/>
              <a:t>‹Nº›</a:t>
            </a:fld>
            <a:endParaRPr lang="es-PE"/>
          </a:p>
        </p:txBody>
      </p:sp>
    </p:spTree>
    <p:extLst>
      <p:ext uri="{BB962C8B-B14F-4D97-AF65-F5344CB8AC3E}">
        <p14:creationId xmlns:p14="http://schemas.microsoft.com/office/powerpoint/2010/main" val="2387788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PE"/>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103B27F4-7501-4D8D-AB45-F557AA88D776}" type="datetimeFigureOut">
              <a:rPr lang="es-PE" smtClean="0"/>
              <a:t>09/07/2015</a:t>
            </a:fld>
            <a:endParaRPr lang="es-PE"/>
          </a:p>
        </p:txBody>
      </p:sp>
      <p:sp>
        <p:nvSpPr>
          <p:cNvPr id="6" name="5 Marcador de pie de página"/>
          <p:cNvSpPr>
            <a:spLocks noGrp="1"/>
          </p:cNvSpPr>
          <p:nvPr>
            <p:ph type="ftr" sz="quarter" idx="11"/>
          </p:nvPr>
        </p:nvSpPr>
        <p:spPr/>
        <p:txBody>
          <a:bodyPr/>
          <a:lstStyle/>
          <a:p>
            <a:endParaRPr lang="es-PE"/>
          </a:p>
        </p:txBody>
      </p:sp>
      <p:sp>
        <p:nvSpPr>
          <p:cNvPr id="7" name="6 Marcador de número de diapositiva"/>
          <p:cNvSpPr>
            <a:spLocks noGrp="1"/>
          </p:cNvSpPr>
          <p:nvPr>
            <p:ph type="sldNum" sz="quarter" idx="12"/>
          </p:nvPr>
        </p:nvSpPr>
        <p:spPr/>
        <p:txBody>
          <a:bodyPr/>
          <a:lstStyle/>
          <a:p>
            <a:fld id="{089A7347-E353-4D2A-B2D7-F2084E7AA2A3}" type="slidenum">
              <a:rPr lang="es-PE" smtClean="0"/>
              <a:t>‹Nº›</a:t>
            </a:fld>
            <a:endParaRPr lang="es-PE"/>
          </a:p>
        </p:txBody>
      </p:sp>
    </p:spTree>
    <p:extLst>
      <p:ext uri="{BB962C8B-B14F-4D97-AF65-F5344CB8AC3E}">
        <p14:creationId xmlns:p14="http://schemas.microsoft.com/office/powerpoint/2010/main" val="524197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PE"/>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103B27F4-7501-4D8D-AB45-F557AA88D776}" type="datetimeFigureOut">
              <a:rPr lang="es-PE" smtClean="0"/>
              <a:t>09/07/2015</a:t>
            </a:fld>
            <a:endParaRPr lang="es-PE"/>
          </a:p>
        </p:txBody>
      </p:sp>
      <p:sp>
        <p:nvSpPr>
          <p:cNvPr id="6" name="5 Marcador de pie de página"/>
          <p:cNvSpPr>
            <a:spLocks noGrp="1"/>
          </p:cNvSpPr>
          <p:nvPr>
            <p:ph type="ftr" sz="quarter" idx="11"/>
          </p:nvPr>
        </p:nvSpPr>
        <p:spPr/>
        <p:txBody>
          <a:bodyPr/>
          <a:lstStyle/>
          <a:p>
            <a:endParaRPr lang="es-PE"/>
          </a:p>
        </p:txBody>
      </p:sp>
      <p:sp>
        <p:nvSpPr>
          <p:cNvPr id="7" name="6 Marcador de número de diapositiva"/>
          <p:cNvSpPr>
            <a:spLocks noGrp="1"/>
          </p:cNvSpPr>
          <p:nvPr>
            <p:ph type="sldNum" sz="quarter" idx="12"/>
          </p:nvPr>
        </p:nvSpPr>
        <p:spPr/>
        <p:txBody>
          <a:bodyPr/>
          <a:lstStyle/>
          <a:p>
            <a:fld id="{089A7347-E353-4D2A-B2D7-F2084E7AA2A3}" type="slidenum">
              <a:rPr lang="es-PE" smtClean="0"/>
              <a:t>‹Nº›</a:t>
            </a:fld>
            <a:endParaRPr lang="es-PE"/>
          </a:p>
        </p:txBody>
      </p:sp>
    </p:spTree>
    <p:extLst>
      <p:ext uri="{BB962C8B-B14F-4D97-AF65-F5344CB8AC3E}">
        <p14:creationId xmlns:p14="http://schemas.microsoft.com/office/powerpoint/2010/main" val="4190631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3B27F4-7501-4D8D-AB45-F557AA88D776}" type="datetimeFigureOut">
              <a:rPr lang="es-PE" smtClean="0"/>
              <a:t>09/07/2015</a:t>
            </a:fld>
            <a:endParaRPr lang="es-PE"/>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9A7347-E353-4D2A-B2D7-F2084E7AA2A3}" type="slidenum">
              <a:rPr lang="es-PE" smtClean="0"/>
              <a:t>‹Nº›</a:t>
            </a:fld>
            <a:endParaRPr lang="es-PE"/>
          </a:p>
        </p:txBody>
      </p:sp>
    </p:spTree>
    <p:extLst>
      <p:ext uri="{BB962C8B-B14F-4D97-AF65-F5344CB8AC3E}">
        <p14:creationId xmlns:p14="http://schemas.microsoft.com/office/powerpoint/2010/main" val="15472061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ecologia\ecologi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2598"/>
            <a:ext cx="9144000" cy="6344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4219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ecologia\ecologia.jpg"/>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0" y="0"/>
            <a:ext cx="9196708"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F:\ecologia\ecologia.jpg"/>
          <p:cNvPicPr>
            <a:picLocks noChangeAspect="1" noChangeArrowheads="1"/>
          </p:cNvPicPr>
          <p:nvPr/>
        </p:nvPicPr>
        <p:blipFill rotWithShape="1">
          <a:blip r:embed="rId2">
            <a:extLst>
              <a:ext uri="{28A0092B-C50C-407E-A947-70E740481C1C}">
                <a14:useLocalDpi xmlns:a14="http://schemas.microsoft.com/office/drawing/2010/main" val="0"/>
              </a:ext>
            </a:extLst>
          </a:blip>
          <a:srcRect l="26612" r="25969"/>
          <a:stretch/>
        </p:blipFill>
        <p:spPr bwMode="auto">
          <a:xfrm>
            <a:off x="0" y="7374"/>
            <a:ext cx="133164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2 Rectángulo"/>
          <p:cNvSpPr/>
          <p:nvPr/>
        </p:nvSpPr>
        <p:spPr>
          <a:xfrm>
            <a:off x="1619672" y="116632"/>
            <a:ext cx="7416824" cy="5970865"/>
          </a:xfrm>
          <a:prstGeom prst="rect">
            <a:avLst/>
          </a:prstGeom>
        </p:spPr>
        <p:txBody>
          <a:bodyPr wrap="square">
            <a:spAutoFit/>
          </a:bodyPr>
          <a:lstStyle/>
          <a:p>
            <a:r>
              <a:rPr lang="es-PE" sz="3200" b="1" dirty="0" smtClean="0"/>
              <a:t>Vivir </a:t>
            </a:r>
            <a:r>
              <a:rPr lang="es-PE" sz="3200" b="1" dirty="0"/>
              <a:t>con menos</a:t>
            </a:r>
            <a:endParaRPr lang="es-PE" sz="3200" dirty="0"/>
          </a:p>
          <a:p>
            <a:r>
              <a:rPr lang="es-PE" sz="3200" dirty="0"/>
              <a:t>Ha llegado la hora de que el mundo rico asuma algunos sacrificios. «Sabemos que </a:t>
            </a:r>
            <a:r>
              <a:rPr lang="es-PE" sz="3200" b="1" dirty="0"/>
              <a:t>es insostenible el comportamiento de aquellos que consumen y destruyen más y más, mientras otros todavía no pueden vivir de acuerdo con su dignidad humana</a:t>
            </a:r>
            <a:r>
              <a:rPr lang="es-PE" sz="3200" dirty="0"/>
              <a:t>. Por eso ha llegado la hora de aceptar cierto decrecimiento en algunas partes del mundo aportando recursos para que se pueda crecer sanamente en otras partes»</a:t>
            </a:r>
          </a:p>
          <a:p>
            <a:r>
              <a:rPr lang="es-PE" sz="3000" dirty="0" smtClean="0"/>
              <a:t>.</a:t>
            </a:r>
            <a:endParaRPr lang="es-PE" sz="3000" dirty="0"/>
          </a:p>
        </p:txBody>
      </p:sp>
    </p:spTree>
    <p:extLst>
      <p:ext uri="{BB962C8B-B14F-4D97-AF65-F5344CB8AC3E}">
        <p14:creationId xmlns:p14="http://schemas.microsoft.com/office/powerpoint/2010/main" val="2894976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0"/>
                                        <p:tgtEl>
                                          <p:spTgt spid="4"/>
                                        </p:tgtEl>
                                      </p:cBhvr>
                                    </p:animEffect>
                                  </p:childTnLst>
                                  <p:subTnLst>
                                    <p:animClr clrSpc="rgb" dir="cw">
                                      <p:cBhvr override="childStyle">
                                        <p:cTn dur="1" fill="hold" display="0" masterRel="nextClick" afterEffect="1"/>
                                        <p:tgtEl>
                                          <p:spTgt spid="4"/>
                                        </p:tgtEl>
                                        <p:attrNameLst>
                                          <p:attrName>ppt_c</p:attrName>
                                        </p:attrNameLst>
                                      </p:cBhvr>
                                      <p:to>
                                        <a:schemeClr val="bg2"/>
                                      </p:to>
                                    </p:animClr>
                                  </p:sub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0"/>
                                        <p:tgtEl>
                                          <p:spTgt spid="7"/>
                                        </p:tgtEl>
                                      </p:cBhvr>
                                    </p:animEffect>
                                  </p:childTnLst>
                                </p:cTn>
                              </p:par>
                            </p:childTnLst>
                          </p:cTn>
                        </p:par>
                        <p:par>
                          <p:cTn id="11" fill="hold">
                            <p:stCondLst>
                              <p:cond delay="5000"/>
                            </p:stCondLst>
                            <p:childTnLst>
                              <p:par>
                                <p:cTn id="12" presetID="2" presetClass="entr" presetSubtype="8" fill="hold" grpId="0" nodeType="afterEffect">
                                  <p:stCondLst>
                                    <p:cond delay="0"/>
                                  </p:stCondLst>
                                  <p:iterate type="wd">
                                    <p:tmPct val="5000"/>
                                  </p:iterate>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5"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par>
                          <p:cTn id="16" fill="hold">
                            <p:stCondLst>
                              <p:cond delay="6100"/>
                            </p:stCondLst>
                            <p:childTnLst>
                              <p:par>
                                <p:cTn id="17" presetID="2" presetClass="entr" presetSubtype="8" fill="hold" grpId="0" nodeType="afterEffect">
                                  <p:stCondLst>
                                    <p:cond delay="0"/>
                                  </p:stCondLst>
                                  <p:iterate type="wd">
                                    <p:tmPct val="5000"/>
                                  </p:iterate>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1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par>
                          <p:cTn id="21" fill="hold">
                            <p:stCondLst>
                              <p:cond delay="10550"/>
                            </p:stCondLst>
                            <p:childTnLst>
                              <p:par>
                                <p:cTn id="22" presetID="2" presetClass="entr" presetSubtype="8" fill="hold" grpId="0" nodeType="afterEffect">
                                  <p:stCondLst>
                                    <p:cond delay="0"/>
                                  </p:stCondLst>
                                  <p:iterate type="wd">
                                    <p:tmPct val="5000"/>
                                  </p:iterate>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5"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ecologia\ecologia.jpg"/>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0" y="0"/>
            <a:ext cx="9196708"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F:\ecologia\ecologia.jpg"/>
          <p:cNvPicPr>
            <a:picLocks noChangeAspect="1" noChangeArrowheads="1"/>
          </p:cNvPicPr>
          <p:nvPr/>
        </p:nvPicPr>
        <p:blipFill rotWithShape="1">
          <a:blip r:embed="rId2">
            <a:extLst>
              <a:ext uri="{28A0092B-C50C-407E-A947-70E740481C1C}">
                <a14:useLocalDpi xmlns:a14="http://schemas.microsoft.com/office/drawing/2010/main" val="0"/>
              </a:ext>
            </a:extLst>
          </a:blip>
          <a:srcRect l="26612" r="25969"/>
          <a:stretch/>
        </p:blipFill>
        <p:spPr bwMode="auto">
          <a:xfrm>
            <a:off x="0" y="7374"/>
            <a:ext cx="133164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2 Rectángulo"/>
          <p:cNvSpPr/>
          <p:nvPr/>
        </p:nvSpPr>
        <p:spPr>
          <a:xfrm>
            <a:off x="1259632" y="-99392"/>
            <a:ext cx="7848872" cy="7417415"/>
          </a:xfrm>
          <a:prstGeom prst="rect">
            <a:avLst/>
          </a:prstGeom>
        </p:spPr>
        <p:txBody>
          <a:bodyPr wrap="square">
            <a:spAutoFit/>
          </a:bodyPr>
          <a:lstStyle/>
          <a:p>
            <a:r>
              <a:rPr lang="es-PE" sz="2700" b="1" dirty="0"/>
              <a:t>Conversión ecológica</a:t>
            </a:r>
          </a:p>
          <a:p>
            <a:r>
              <a:rPr lang="es-PE" sz="2700" dirty="0" smtClean="0"/>
              <a:t>«</a:t>
            </a:r>
            <a:r>
              <a:rPr lang="es-PE" sz="2700" dirty="0"/>
              <a:t>La humanidad necesita cambiar». El Papa pide una modificación de los estilos de vida, una verdadera «conversión ecológica». «La crisis ecológica es un llamado a una profunda conversión interior», insiste Francisco, que propone a san Francisco de Asís como modelo de «sana relación con lo creado</a:t>
            </a:r>
            <a:r>
              <a:rPr lang="es-PE" sz="2700" dirty="0" smtClean="0"/>
              <a:t>». </a:t>
            </a:r>
            <a:r>
              <a:rPr lang="es-PE" sz="2700" dirty="0"/>
              <a:t>«decir </a:t>
            </a:r>
            <a:r>
              <a:rPr lang="es-PE" sz="2700" i="1" dirty="0"/>
              <a:t>creación</a:t>
            </a:r>
            <a:r>
              <a:rPr lang="es-PE" sz="2700" dirty="0"/>
              <a:t> es más que decir naturaleza, porque tiene que ver con un proyecto del amor de Dios donde cada criatura tiene un valor y un significado». «El universo no surgió como resultado de una omnipotencia arbitraria, de una demostración de fuerza o de un deseo de autoafirmación. La creación es del orden del amor. El amor de Dios es el móvil fundamental de todo lo creado». «Todo el universo material es un lenguaje del amor de Dios, de su desmesurado cariño hacia nosotros</a:t>
            </a:r>
            <a:r>
              <a:rPr lang="es-PE" sz="2700" dirty="0" smtClean="0"/>
              <a:t>».</a:t>
            </a:r>
            <a:endParaRPr lang="es-PE" sz="2700" dirty="0"/>
          </a:p>
        </p:txBody>
      </p:sp>
    </p:spTree>
    <p:extLst>
      <p:ext uri="{BB962C8B-B14F-4D97-AF65-F5344CB8AC3E}">
        <p14:creationId xmlns:p14="http://schemas.microsoft.com/office/powerpoint/2010/main" val="2894976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0"/>
                                        <p:tgtEl>
                                          <p:spTgt spid="4"/>
                                        </p:tgtEl>
                                      </p:cBhvr>
                                    </p:animEffect>
                                  </p:childTnLst>
                                  <p:subTnLst>
                                    <p:animClr clrSpc="rgb" dir="cw">
                                      <p:cBhvr override="childStyle">
                                        <p:cTn dur="1" fill="hold" display="0" masterRel="nextClick" afterEffect="1"/>
                                        <p:tgtEl>
                                          <p:spTgt spid="4"/>
                                        </p:tgtEl>
                                        <p:attrNameLst>
                                          <p:attrName>ppt_c</p:attrName>
                                        </p:attrNameLst>
                                      </p:cBhvr>
                                      <p:to>
                                        <a:schemeClr val="bg2"/>
                                      </p:to>
                                    </p:animClr>
                                  </p:sub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0"/>
                                        <p:tgtEl>
                                          <p:spTgt spid="7"/>
                                        </p:tgtEl>
                                      </p:cBhvr>
                                    </p:animEffect>
                                  </p:childTnLst>
                                </p:cTn>
                              </p:par>
                            </p:childTnLst>
                          </p:cTn>
                        </p:par>
                        <p:par>
                          <p:cTn id="11" fill="hold">
                            <p:stCondLst>
                              <p:cond delay="5000"/>
                            </p:stCondLst>
                            <p:childTnLst>
                              <p:par>
                                <p:cTn id="12" presetID="2" presetClass="entr" presetSubtype="8" fill="hold" grpId="0" nodeType="afterEffect">
                                  <p:stCondLst>
                                    <p:cond delay="0"/>
                                  </p:stCondLst>
                                  <p:iterate type="wd">
                                    <p:tmPct val="5000"/>
                                  </p:iterate>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5"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par>
                          <p:cTn id="16" fill="hold">
                            <p:stCondLst>
                              <p:cond delay="6050"/>
                            </p:stCondLst>
                            <p:childTnLst>
                              <p:par>
                                <p:cTn id="17" presetID="2" presetClass="entr" presetSubtype="8" fill="hold" grpId="0" nodeType="afterEffect">
                                  <p:stCondLst>
                                    <p:cond delay="0"/>
                                  </p:stCondLst>
                                  <p:iterate type="wd">
                                    <p:tmPct val="5000"/>
                                  </p:iterate>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1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ecologia\ecologia.jpg"/>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0" y="0"/>
            <a:ext cx="9196708"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F:\ecologia\ecologia.jpg"/>
          <p:cNvPicPr>
            <a:picLocks noChangeAspect="1" noChangeArrowheads="1"/>
          </p:cNvPicPr>
          <p:nvPr/>
        </p:nvPicPr>
        <p:blipFill rotWithShape="1">
          <a:blip r:embed="rId2">
            <a:extLst>
              <a:ext uri="{28A0092B-C50C-407E-A947-70E740481C1C}">
                <a14:useLocalDpi xmlns:a14="http://schemas.microsoft.com/office/drawing/2010/main" val="0"/>
              </a:ext>
            </a:extLst>
          </a:blip>
          <a:srcRect l="26612" r="25969"/>
          <a:stretch/>
        </p:blipFill>
        <p:spPr bwMode="auto">
          <a:xfrm>
            <a:off x="0" y="7374"/>
            <a:ext cx="133164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2 Rectángulo"/>
          <p:cNvSpPr/>
          <p:nvPr/>
        </p:nvSpPr>
        <p:spPr>
          <a:xfrm>
            <a:off x="1331640" y="-94179"/>
            <a:ext cx="7812360" cy="6986528"/>
          </a:xfrm>
          <a:prstGeom prst="rect">
            <a:avLst/>
          </a:prstGeom>
        </p:spPr>
        <p:txBody>
          <a:bodyPr wrap="square">
            <a:spAutoFit/>
          </a:bodyPr>
          <a:lstStyle/>
          <a:p>
            <a:r>
              <a:rPr lang="es-PE" sz="2800" b="1" dirty="0"/>
              <a:t>Reciclar no basta</a:t>
            </a:r>
            <a:endParaRPr lang="es-PE" sz="2800" dirty="0"/>
          </a:p>
          <a:p>
            <a:r>
              <a:rPr lang="es-PE" sz="2800" dirty="0" smtClean="0"/>
              <a:t>Valorar </a:t>
            </a:r>
            <a:r>
              <a:rPr lang="es-PE" sz="2800" dirty="0"/>
              <a:t>pequeños gestos como reciclar la basura, abrigarse «en lugar de encender la calefacción», no desperdiciar alimentos o limitar el consumo de agua y luz, pero advierte también de que no basta ya con una «ecología superficial». </a:t>
            </a:r>
            <a:r>
              <a:rPr lang="es-PE" sz="2800" dirty="0" smtClean="0"/>
              <a:t>«</a:t>
            </a:r>
            <a:r>
              <a:rPr lang="es-PE" sz="2800" dirty="0"/>
              <a:t>Por eso, estamos ante un desafío educativo» para «contrarrestar la cultura del descarte» que se ha implantado en las sociedades occidentales. «¿No es la misma lógica relativista la que justifica la compra de órganos a los pobres con el fin de venderlos o de utilizarlos para experimentación, o el descarte de niños porque no responden al deseo de sus padres? Es la misma lógica del </a:t>
            </a:r>
            <a:r>
              <a:rPr lang="es-PE" sz="2800" i="1" dirty="0"/>
              <a:t>usa y tira</a:t>
            </a:r>
            <a:r>
              <a:rPr lang="es-PE" sz="2800" dirty="0"/>
              <a:t>, que genera tantos residuos sólo por el deseo desordenado de consumir más de lo que realmente se necesita», afirma el Pontífice.</a:t>
            </a:r>
          </a:p>
        </p:txBody>
      </p:sp>
    </p:spTree>
    <p:extLst>
      <p:ext uri="{BB962C8B-B14F-4D97-AF65-F5344CB8AC3E}">
        <p14:creationId xmlns:p14="http://schemas.microsoft.com/office/powerpoint/2010/main" val="2413976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0"/>
                                        <p:tgtEl>
                                          <p:spTgt spid="4"/>
                                        </p:tgtEl>
                                      </p:cBhvr>
                                    </p:animEffect>
                                  </p:childTnLst>
                                  <p:subTnLst>
                                    <p:animClr clrSpc="rgb" dir="cw">
                                      <p:cBhvr override="childStyle">
                                        <p:cTn dur="1" fill="hold" display="0" masterRel="nextClick" afterEffect="1"/>
                                        <p:tgtEl>
                                          <p:spTgt spid="4"/>
                                        </p:tgtEl>
                                        <p:attrNameLst>
                                          <p:attrName>ppt_c</p:attrName>
                                        </p:attrNameLst>
                                      </p:cBhvr>
                                      <p:to>
                                        <a:schemeClr val="bg2"/>
                                      </p:to>
                                    </p:animClr>
                                  </p:sub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0"/>
                                        <p:tgtEl>
                                          <p:spTgt spid="7"/>
                                        </p:tgtEl>
                                      </p:cBhvr>
                                    </p:animEffect>
                                  </p:childTnLst>
                                </p:cTn>
                              </p:par>
                            </p:childTnLst>
                          </p:cTn>
                        </p:par>
                        <p:par>
                          <p:cTn id="11" fill="hold">
                            <p:stCondLst>
                              <p:cond delay="5000"/>
                            </p:stCondLst>
                            <p:childTnLst>
                              <p:par>
                                <p:cTn id="12" presetID="2" presetClass="entr" presetSubtype="8" fill="hold" grpId="0" nodeType="afterEffect">
                                  <p:stCondLst>
                                    <p:cond delay="0"/>
                                  </p:stCondLst>
                                  <p:iterate type="wd">
                                    <p:tmPct val="5000"/>
                                  </p:iterate>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5"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par>
                          <p:cTn id="16" fill="hold">
                            <p:stCondLst>
                              <p:cond delay="6100"/>
                            </p:stCondLst>
                            <p:childTnLst>
                              <p:par>
                                <p:cTn id="17" presetID="2" presetClass="entr" presetSubtype="8" fill="hold" grpId="0" nodeType="afterEffect">
                                  <p:stCondLst>
                                    <p:cond delay="0"/>
                                  </p:stCondLst>
                                  <p:iterate type="wd">
                                    <p:tmPct val="5000"/>
                                  </p:iterate>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1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ecologia\ecologia.jpg"/>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0" y="0"/>
            <a:ext cx="9196708"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F:\ecologia\ecologia.jpg"/>
          <p:cNvPicPr>
            <a:picLocks noChangeAspect="1" noChangeArrowheads="1"/>
          </p:cNvPicPr>
          <p:nvPr/>
        </p:nvPicPr>
        <p:blipFill rotWithShape="1">
          <a:blip r:embed="rId2">
            <a:extLst>
              <a:ext uri="{28A0092B-C50C-407E-A947-70E740481C1C}">
                <a14:useLocalDpi xmlns:a14="http://schemas.microsoft.com/office/drawing/2010/main" val="0"/>
              </a:ext>
            </a:extLst>
          </a:blip>
          <a:srcRect l="26612" r="25969"/>
          <a:stretch/>
        </p:blipFill>
        <p:spPr bwMode="auto">
          <a:xfrm>
            <a:off x="0" y="7374"/>
            <a:ext cx="133164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2 Rectángulo"/>
          <p:cNvSpPr/>
          <p:nvPr/>
        </p:nvSpPr>
        <p:spPr>
          <a:xfrm>
            <a:off x="1547664" y="116632"/>
            <a:ext cx="7488832" cy="6555641"/>
          </a:xfrm>
          <a:prstGeom prst="rect">
            <a:avLst/>
          </a:prstGeom>
        </p:spPr>
        <p:txBody>
          <a:bodyPr wrap="square">
            <a:spAutoFit/>
          </a:bodyPr>
          <a:lstStyle/>
          <a:p>
            <a:r>
              <a:rPr lang="es-PE" sz="3000" b="1" dirty="0"/>
              <a:t>Feliz sobriedad</a:t>
            </a:r>
            <a:endParaRPr lang="es-PE" sz="3000" dirty="0"/>
          </a:p>
          <a:p>
            <a:r>
              <a:rPr lang="es-PE" sz="3000" dirty="0"/>
              <a:t>«</a:t>
            </a:r>
            <a:r>
              <a:rPr lang="es-PE" sz="3000" b="1" dirty="0"/>
              <a:t>La espiritualidad cristiana propone un modo alternativo de entender la calidad de vida</a:t>
            </a:r>
            <a:r>
              <a:rPr lang="es-PE" sz="3000" dirty="0"/>
              <a:t>, y alienta un estilo de vida profético y contemplativo, capaz de gozar profundamente sin obsesionarse por el consumo», explica el Pontífice. «La espiritualidad cristiana propone </a:t>
            </a:r>
            <a:r>
              <a:rPr lang="es-PE" sz="3000" b="1" dirty="0"/>
              <a:t>un crecimiento con sobriedad y una capacidad de gozar con poco</a:t>
            </a:r>
            <a:r>
              <a:rPr lang="es-PE" sz="3000" dirty="0"/>
              <a:t>. Es un retorno a la simplicidad que nos permite detenernos a valorar lo pequeño, agradecer las posibilidades que ofrece la vida </a:t>
            </a:r>
            <a:r>
              <a:rPr lang="es-PE" sz="3000" b="1" dirty="0"/>
              <a:t>sin apegarnos a lo que tenemos ni entristecernos por lo que no poseemos</a:t>
            </a:r>
            <a:r>
              <a:rPr lang="es-PE" sz="3000" dirty="0"/>
              <a:t>». </a:t>
            </a:r>
          </a:p>
        </p:txBody>
      </p:sp>
    </p:spTree>
    <p:extLst>
      <p:ext uri="{BB962C8B-B14F-4D97-AF65-F5344CB8AC3E}">
        <p14:creationId xmlns:p14="http://schemas.microsoft.com/office/powerpoint/2010/main" val="2413976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0"/>
                                        <p:tgtEl>
                                          <p:spTgt spid="4"/>
                                        </p:tgtEl>
                                      </p:cBhvr>
                                    </p:animEffect>
                                  </p:childTnLst>
                                  <p:subTnLst>
                                    <p:animClr clrSpc="rgb" dir="cw">
                                      <p:cBhvr override="childStyle">
                                        <p:cTn dur="1" fill="hold" display="0" masterRel="nextClick" afterEffect="1"/>
                                        <p:tgtEl>
                                          <p:spTgt spid="4"/>
                                        </p:tgtEl>
                                        <p:attrNameLst>
                                          <p:attrName>ppt_c</p:attrName>
                                        </p:attrNameLst>
                                      </p:cBhvr>
                                      <p:to>
                                        <a:schemeClr val="bg2"/>
                                      </p:to>
                                    </p:animClr>
                                  </p:sub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0"/>
                                        <p:tgtEl>
                                          <p:spTgt spid="7"/>
                                        </p:tgtEl>
                                      </p:cBhvr>
                                    </p:animEffect>
                                  </p:childTnLst>
                                </p:cTn>
                              </p:par>
                            </p:childTnLst>
                          </p:cTn>
                        </p:par>
                        <p:par>
                          <p:cTn id="11" fill="hold">
                            <p:stCondLst>
                              <p:cond delay="5000"/>
                            </p:stCondLst>
                            <p:childTnLst>
                              <p:par>
                                <p:cTn id="12" presetID="2" presetClass="entr" presetSubtype="8" fill="hold" grpId="0" nodeType="afterEffect">
                                  <p:stCondLst>
                                    <p:cond delay="0"/>
                                  </p:stCondLst>
                                  <p:iterate type="wd">
                                    <p:tmPct val="5000"/>
                                  </p:iterate>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5"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par>
                          <p:cTn id="16" fill="hold">
                            <p:stCondLst>
                              <p:cond delay="6050"/>
                            </p:stCondLst>
                            <p:childTnLst>
                              <p:par>
                                <p:cTn id="17" presetID="2" presetClass="entr" presetSubtype="8" fill="hold" grpId="0" nodeType="afterEffect">
                                  <p:stCondLst>
                                    <p:cond delay="0"/>
                                  </p:stCondLst>
                                  <p:iterate type="wd">
                                    <p:tmPct val="5000"/>
                                  </p:iterate>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1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ecologia\ecologia.jpg"/>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0" y="0"/>
            <a:ext cx="9196708"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F:\ecologia\ecologia.jpg"/>
          <p:cNvPicPr>
            <a:picLocks noChangeAspect="1" noChangeArrowheads="1"/>
          </p:cNvPicPr>
          <p:nvPr/>
        </p:nvPicPr>
        <p:blipFill rotWithShape="1">
          <a:blip r:embed="rId2">
            <a:extLst>
              <a:ext uri="{28A0092B-C50C-407E-A947-70E740481C1C}">
                <a14:useLocalDpi xmlns:a14="http://schemas.microsoft.com/office/drawing/2010/main" val="0"/>
              </a:ext>
            </a:extLst>
          </a:blip>
          <a:srcRect l="26612" r="25969"/>
          <a:stretch/>
        </p:blipFill>
        <p:spPr bwMode="auto">
          <a:xfrm>
            <a:off x="0" y="7374"/>
            <a:ext cx="133164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2 Rectángulo"/>
          <p:cNvSpPr/>
          <p:nvPr/>
        </p:nvSpPr>
        <p:spPr>
          <a:xfrm>
            <a:off x="1331640" y="116632"/>
            <a:ext cx="7704856" cy="6093976"/>
          </a:xfrm>
          <a:prstGeom prst="rect">
            <a:avLst/>
          </a:prstGeom>
        </p:spPr>
        <p:txBody>
          <a:bodyPr wrap="square">
            <a:spAutoFit/>
          </a:bodyPr>
          <a:lstStyle/>
          <a:p>
            <a:r>
              <a:rPr lang="es-PE" sz="3000" b="1" dirty="0"/>
              <a:t>Feliz sobriedad</a:t>
            </a:r>
            <a:endParaRPr lang="es-PE" sz="3000" dirty="0"/>
          </a:p>
          <a:p>
            <a:r>
              <a:rPr lang="es-PE" sz="3000" dirty="0" smtClean="0"/>
              <a:t>«</a:t>
            </a:r>
            <a:r>
              <a:rPr lang="es-PE" sz="3000" dirty="0"/>
              <a:t>La </a:t>
            </a:r>
            <a:r>
              <a:rPr lang="es-PE" sz="3000" b="1" dirty="0"/>
              <a:t>desaparición de la humildad</a:t>
            </a:r>
            <a:r>
              <a:rPr lang="es-PE" sz="3000" dirty="0"/>
              <a:t>, en un ser humano desaforadamente entusiasmado con la </a:t>
            </a:r>
            <a:r>
              <a:rPr lang="es-PE" sz="3000" b="1" dirty="0"/>
              <a:t>posibilidad de dominarlo todo sin límite alguno</a:t>
            </a:r>
            <a:r>
              <a:rPr lang="es-PE" sz="3000" dirty="0"/>
              <a:t>, sólo puede terminar dañando a la sociedad y al ambiente». Pero «ninguna persona puede madurar en una feliz sobriedad si no está en paz consigo mismo». «</a:t>
            </a:r>
            <a:r>
              <a:rPr lang="es-PE" sz="3000" b="1" dirty="0"/>
              <a:t>Muchas personas experimentan un profundo desequilibrio </a:t>
            </a:r>
            <a:r>
              <a:rPr lang="es-PE" sz="3000" dirty="0"/>
              <a:t>que las mueve a hacer las cosas a toda velocidad para sentirse ocupadas, en una prisa constante que a su vez las lleva a atropellar todo lo que tienen a su alrededor».</a:t>
            </a:r>
          </a:p>
        </p:txBody>
      </p:sp>
    </p:spTree>
    <p:extLst>
      <p:ext uri="{BB962C8B-B14F-4D97-AF65-F5344CB8AC3E}">
        <p14:creationId xmlns:p14="http://schemas.microsoft.com/office/powerpoint/2010/main" val="2141009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0"/>
                                        <p:tgtEl>
                                          <p:spTgt spid="4"/>
                                        </p:tgtEl>
                                      </p:cBhvr>
                                    </p:animEffect>
                                  </p:childTnLst>
                                  <p:subTnLst>
                                    <p:animClr clrSpc="rgb" dir="cw">
                                      <p:cBhvr override="childStyle">
                                        <p:cTn dur="1" fill="hold" display="0" masterRel="nextClick" afterEffect="1"/>
                                        <p:tgtEl>
                                          <p:spTgt spid="4"/>
                                        </p:tgtEl>
                                        <p:attrNameLst>
                                          <p:attrName>ppt_c</p:attrName>
                                        </p:attrNameLst>
                                      </p:cBhvr>
                                      <p:to>
                                        <a:schemeClr val="bg2"/>
                                      </p:to>
                                    </p:animClr>
                                  </p:sub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0"/>
                                        <p:tgtEl>
                                          <p:spTgt spid="7"/>
                                        </p:tgtEl>
                                      </p:cBhvr>
                                    </p:animEffect>
                                  </p:childTnLst>
                                </p:cTn>
                              </p:par>
                            </p:childTnLst>
                          </p:cTn>
                        </p:par>
                        <p:par>
                          <p:cTn id="11" fill="hold">
                            <p:stCondLst>
                              <p:cond delay="5000"/>
                            </p:stCondLst>
                            <p:childTnLst>
                              <p:par>
                                <p:cTn id="12" presetID="2" presetClass="entr" presetSubtype="8" fill="hold" grpId="0" nodeType="afterEffect">
                                  <p:stCondLst>
                                    <p:cond delay="0"/>
                                  </p:stCondLst>
                                  <p:iterate type="wd">
                                    <p:tmPct val="5000"/>
                                  </p:iterate>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5"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par>
                          <p:cTn id="16" fill="hold">
                            <p:stCondLst>
                              <p:cond delay="6050"/>
                            </p:stCondLst>
                            <p:childTnLst>
                              <p:par>
                                <p:cTn id="17" presetID="2" presetClass="entr" presetSubtype="8" fill="hold" grpId="0" nodeType="afterEffect">
                                  <p:stCondLst>
                                    <p:cond delay="0"/>
                                  </p:stCondLst>
                                  <p:iterate type="wd">
                                    <p:tmPct val="5000"/>
                                  </p:iterate>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1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ecologia\ecologia.jpg"/>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0" y="0"/>
            <a:ext cx="9196708"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F:\ecologia\ecologia.jpg"/>
          <p:cNvPicPr>
            <a:picLocks noChangeAspect="1" noChangeArrowheads="1"/>
          </p:cNvPicPr>
          <p:nvPr/>
        </p:nvPicPr>
        <p:blipFill rotWithShape="1">
          <a:blip r:embed="rId2">
            <a:extLst>
              <a:ext uri="{28A0092B-C50C-407E-A947-70E740481C1C}">
                <a14:useLocalDpi xmlns:a14="http://schemas.microsoft.com/office/drawing/2010/main" val="0"/>
              </a:ext>
            </a:extLst>
          </a:blip>
          <a:srcRect l="26612" r="25969"/>
          <a:stretch/>
        </p:blipFill>
        <p:spPr bwMode="auto">
          <a:xfrm>
            <a:off x="0" y="7374"/>
            <a:ext cx="133164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2 Rectángulo"/>
          <p:cNvSpPr/>
          <p:nvPr/>
        </p:nvSpPr>
        <p:spPr>
          <a:xfrm>
            <a:off x="1331640" y="116632"/>
            <a:ext cx="7704856" cy="7017306"/>
          </a:xfrm>
          <a:prstGeom prst="rect">
            <a:avLst/>
          </a:prstGeom>
        </p:spPr>
        <p:txBody>
          <a:bodyPr wrap="square">
            <a:spAutoFit/>
          </a:bodyPr>
          <a:lstStyle/>
          <a:p>
            <a:r>
              <a:rPr lang="es-PE" sz="2900" b="1" dirty="0"/>
              <a:t>Respeto al domingo</a:t>
            </a:r>
            <a:endParaRPr lang="es-PE" sz="2900" dirty="0"/>
          </a:p>
          <a:p>
            <a:r>
              <a:rPr lang="es-PE" sz="2900" dirty="0"/>
              <a:t>En esta línea, la encíclica concluye con algunos párrafos dedicados al descanso dominical y a la importancia de </a:t>
            </a:r>
            <a:r>
              <a:rPr lang="es-PE" sz="2900" b="1" dirty="0"/>
              <a:t>cultivar la contemplación, necesaria para recuperar el sentido acerca de para qué vivimos</a:t>
            </a:r>
            <a:r>
              <a:rPr lang="es-PE" sz="2900" dirty="0"/>
              <a:t>. Con el respeto al domingo, «la acción humana es preservada no únicamente del activismo vacío, sino también del desenfreno voraz», escribe el Papa. El descanso es además «una ampliación de </a:t>
            </a:r>
            <a:r>
              <a:rPr lang="es-PE" sz="2900" b="1" dirty="0"/>
              <a:t>la mirada que permite volver a reconocer los derechos de los demás</a:t>
            </a:r>
            <a:r>
              <a:rPr lang="es-PE" sz="2900" dirty="0"/>
              <a:t>. Así, el día del descanso, cuyo centro es la Eucaristía, derrama su luz sobre la semana entera y nos motiva a incorporar el cuidado de la naturaleza y de los pobres».</a:t>
            </a:r>
          </a:p>
        </p:txBody>
      </p:sp>
    </p:spTree>
    <p:extLst>
      <p:ext uri="{BB962C8B-B14F-4D97-AF65-F5344CB8AC3E}">
        <p14:creationId xmlns:p14="http://schemas.microsoft.com/office/powerpoint/2010/main" val="2413976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0"/>
                                        <p:tgtEl>
                                          <p:spTgt spid="4"/>
                                        </p:tgtEl>
                                      </p:cBhvr>
                                    </p:animEffect>
                                  </p:childTnLst>
                                  <p:subTnLst>
                                    <p:animClr clrSpc="rgb" dir="cw">
                                      <p:cBhvr override="childStyle">
                                        <p:cTn dur="1" fill="hold" display="0" masterRel="nextClick" afterEffect="1"/>
                                        <p:tgtEl>
                                          <p:spTgt spid="4"/>
                                        </p:tgtEl>
                                        <p:attrNameLst>
                                          <p:attrName>ppt_c</p:attrName>
                                        </p:attrNameLst>
                                      </p:cBhvr>
                                      <p:to>
                                        <a:schemeClr val="bg2"/>
                                      </p:to>
                                    </p:animClr>
                                  </p:sub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0"/>
                                        <p:tgtEl>
                                          <p:spTgt spid="7"/>
                                        </p:tgtEl>
                                      </p:cBhvr>
                                    </p:animEffect>
                                  </p:childTnLst>
                                </p:cTn>
                              </p:par>
                            </p:childTnLst>
                          </p:cTn>
                        </p:par>
                        <p:par>
                          <p:cTn id="11" fill="hold">
                            <p:stCondLst>
                              <p:cond delay="5000"/>
                            </p:stCondLst>
                            <p:childTnLst>
                              <p:par>
                                <p:cTn id="12" presetID="2" presetClass="entr" presetSubtype="8" fill="hold" grpId="0" nodeType="afterEffect">
                                  <p:stCondLst>
                                    <p:cond delay="0"/>
                                  </p:stCondLst>
                                  <p:iterate type="wd">
                                    <p:tmPct val="5000"/>
                                  </p:iterate>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5"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par>
                          <p:cTn id="16" fill="hold">
                            <p:stCondLst>
                              <p:cond delay="6100"/>
                            </p:stCondLst>
                            <p:childTnLst>
                              <p:par>
                                <p:cTn id="17" presetID="2" presetClass="entr" presetSubtype="8" fill="hold" grpId="0" nodeType="afterEffect">
                                  <p:stCondLst>
                                    <p:cond delay="0"/>
                                  </p:stCondLst>
                                  <p:iterate type="wd">
                                    <p:tmPct val="5000"/>
                                  </p:iterate>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1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ecologia\ecologia.jpg"/>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0" y="0"/>
            <a:ext cx="9196708"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F:\ecologia\ecologia.jpg"/>
          <p:cNvPicPr>
            <a:picLocks noChangeAspect="1" noChangeArrowheads="1"/>
          </p:cNvPicPr>
          <p:nvPr/>
        </p:nvPicPr>
        <p:blipFill rotWithShape="1">
          <a:blip r:embed="rId2">
            <a:extLst>
              <a:ext uri="{28A0092B-C50C-407E-A947-70E740481C1C}">
                <a14:useLocalDpi xmlns:a14="http://schemas.microsoft.com/office/drawing/2010/main" val="0"/>
              </a:ext>
            </a:extLst>
          </a:blip>
          <a:srcRect l="26612" r="25969"/>
          <a:stretch/>
        </p:blipFill>
        <p:spPr bwMode="auto">
          <a:xfrm>
            <a:off x="0" y="7374"/>
            <a:ext cx="133164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2 Rectángulo"/>
          <p:cNvSpPr/>
          <p:nvPr/>
        </p:nvSpPr>
        <p:spPr>
          <a:xfrm>
            <a:off x="1491852" y="908720"/>
            <a:ext cx="7328620" cy="5016758"/>
          </a:xfrm>
          <a:prstGeom prst="rect">
            <a:avLst/>
          </a:prstGeom>
        </p:spPr>
        <p:txBody>
          <a:bodyPr wrap="square">
            <a:spAutoFit/>
          </a:bodyPr>
          <a:lstStyle/>
          <a:p>
            <a:r>
              <a:rPr lang="es-PE" sz="3200" dirty="0" smtClean="0"/>
              <a:t>Pasar </a:t>
            </a:r>
            <a:r>
              <a:rPr lang="es-PE" sz="3200" dirty="0">
                <a:solidFill>
                  <a:schemeClr val="tx2">
                    <a:lumMod val="60000"/>
                    <a:lumOff val="40000"/>
                  </a:schemeClr>
                </a:solidFill>
              </a:rPr>
              <a:t>del consumo al sacrificio</a:t>
            </a:r>
            <a:r>
              <a:rPr lang="es-PE" sz="3200" dirty="0"/>
              <a:t>, </a:t>
            </a:r>
            <a:r>
              <a:rPr lang="es-PE" sz="3200" dirty="0">
                <a:solidFill>
                  <a:srgbClr val="FF0000"/>
                </a:solidFill>
              </a:rPr>
              <a:t>de la avidez a la generosidad</a:t>
            </a:r>
            <a:r>
              <a:rPr lang="es-PE" sz="3200" dirty="0"/>
              <a:t>, </a:t>
            </a:r>
            <a:r>
              <a:rPr lang="es-PE" sz="3200" dirty="0">
                <a:solidFill>
                  <a:srgbClr val="00B050"/>
                </a:solidFill>
              </a:rPr>
              <a:t>del desperdicio a la capacidad de compartir</a:t>
            </a:r>
            <a:r>
              <a:rPr lang="es-PE" sz="3200" dirty="0"/>
              <a:t>, en una ascesis que «significa </a:t>
            </a:r>
            <a:r>
              <a:rPr lang="es-PE" sz="3200" b="1" u="sng" dirty="0"/>
              <a:t>aprender a dar, y no simplemente renunciar. </a:t>
            </a:r>
            <a:r>
              <a:rPr lang="es-PE" sz="3200" dirty="0"/>
              <a:t>Es un modo de amar, de pasar poco a poco de lo que yo quiero a lo que necesita el mundo de Dios. Es liberación del miedo, de la avidez, de la dependencia</a:t>
            </a:r>
            <a:r>
              <a:rPr lang="es-PE" sz="3200" dirty="0" smtClean="0"/>
              <a:t>»</a:t>
            </a:r>
          </a:p>
          <a:p>
            <a:r>
              <a:rPr lang="es-PE" sz="3200" dirty="0" smtClean="0"/>
              <a:t>Citando al Patriarca </a:t>
            </a:r>
            <a:r>
              <a:rPr lang="es-PE" sz="3200" dirty="0"/>
              <a:t>Bartolomé </a:t>
            </a:r>
            <a:endParaRPr lang="es-PE" sz="2900" dirty="0"/>
          </a:p>
        </p:txBody>
      </p:sp>
    </p:spTree>
    <p:extLst>
      <p:ext uri="{BB962C8B-B14F-4D97-AF65-F5344CB8AC3E}">
        <p14:creationId xmlns:p14="http://schemas.microsoft.com/office/powerpoint/2010/main" val="792206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0"/>
                                        <p:tgtEl>
                                          <p:spTgt spid="4"/>
                                        </p:tgtEl>
                                      </p:cBhvr>
                                    </p:animEffect>
                                  </p:childTnLst>
                                  <p:subTnLst>
                                    <p:animClr clrSpc="rgb" dir="cw">
                                      <p:cBhvr override="childStyle">
                                        <p:cTn dur="1" fill="hold" display="0" masterRel="nextClick" afterEffect="1"/>
                                        <p:tgtEl>
                                          <p:spTgt spid="4"/>
                                        </p:tgtEl>
                                        <p:attrNameLst>
                                          <p:attrName>ppt_c</p:attrName>
                                        </p:attrNameLst>
                                      </p:cBhvr>
                                      <p:to>
                                        <a:schemeClr val="bg2"/>
                                      </p:to>
                                    </p:animClr>
                                  </p:sub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0"/>
                                        <p:tgtEl>
                                          <p:spTgt spid="7"/>
                                        </p:tgtEl>
                                      </p:cBhvr>
                                    </p:animEffect>
                                  </p:childTnLst>
                                </p:cTn>
                              </p:par>
                            </p:childTnLst>
                          </p:cTn>
                        </p:par>
                        <p:par>
                          <p:cTn id="11" fill="hold">
                            <p:stCondLst>
                              <p:cond delay="5000"/>
                            </p:stCondLst>
                            <p:childTnLst>
                              <p:par>
                                <p:cTn id="12" presetID="2" presetClass="entr" presetSubtype="8" fill="hold" grpId="0" nodeType="afterEffect">
                                  <p:stCondLst>
                                    <p:cond delay="0"/>
                                  </p:stCondLst>
                                  <p:iterate type="wd">
                                    <p:tmPct val="5000"/>
                                  </p:iterate>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5"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iterate type="wd">
                                    <p:tmPct val="5000"/>
                                  </p:iterate>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1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1"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ecologia\ecologia.jpg"/>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0" y="0"/>
            <a:ext cx="9196708"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F:\ecologia\ecologia.jpg"/>
          <p:cNvPicPr>
            <a:picLocks noChangeAspect="1" noChangeArrowheads="1"/>
          </p:cNvPicPr>
          <p:nvPr/>
        </p:nvPicPr>
        <p:blipFill rotWithShape="1">
          <a:blip r:embed="rId2">
            <a:extLst>
              <a:ext uri="{28A0092B-C50C-407E-A947-70E740481C1C}">
                <a14:useLocalDpi xmlns:a14="http://schemas.microsoft.com/office/drawing/2010/main" val="0"/>
              </a:ext>
            </a:extLst>
          </a:blip>
          <a:srcRect l="26612" r="25969"/>
          <a:stretch/>
        </p:blipFill>
        <p:spPr bwMode="auto">
          <a:xfrm>
            <a:off x="0" y="7374"/>
            <a:ext cx="133164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2 Rectángulo"/>
          <p:cNvSpPr/>
          <p:nvPr/>
        </p:nvSpPr>
        <p:spPr>
          <a:xfrm>
            <a:off x="1491852" y="-27384"/>
            <a:ext cx="7652148" cy="7232749"/>
          </a:xfrm>
          <a:prstGeom prst="rect">
            <a:avLst/>
          </a:prstGeom>
        </p:spPr>
        <p:txBody>
          <a:bodyPr wrap="square">
            <a:spAutoFit/>
          </a:bodyPr>
          <a:lstStyle/>
          <a:p>
            <a:r>
              <a:rPr lang="es-PE" sz="2800" b="1" dirty="0" smtClean="0"/>
              <a:t>Ejes </a:t>
            </a:r>
            <a:r>
              <a:rPr lang="es-PE" sz="2800" b="1" dirty="0"/>
              <a:t>que atraviesan toda la encíclica</a:t>
            </a:r>
            <a:r>
              <a:rPr lang="es-PE" sz="2800" dirty="0" smtClean="0"/>
              <a:t>.</a:t>
            </a:r>
          </a:p>
          <a:p>
            <a:pPr marL="265113" indent="-265113">
              <a:buFont typeface="Arial" pitchFamily="34" charset="0"/>
              <a:buChar char="•"/>
            </a:pPr>
            <a:r>
              <a:rPr lang="es-PE" sz="2800" dirty="0" smtClean="0"/>
              <a:t>la </a:t>
            </a:r>
            <a:r>
              <a:rPr lang="es-PE" sz="2800" dirty="0"/>
              <a:t>íntima relación entre los pobres y la fragilidad del </a:t>
            </a:r>
            <a:r>
              <a:rPr lang="es-PE" sz="2800" dirty="0" smtClean="0"/>
              <a:t>planeta</a:t>
            </a:r>
          </a:p>
          <a:p>
            <a:pPr marL="265113" indent="-265113">
              <a:buFont typeface="Arial" pitchFamily="34" charset="0"/>
              <a:buChar char="•"/>
            </a:pPr>
            <a:r>
              <a:rPr lang="es-PE" sz="2800" dirty="0" smtClean="0"/>
              <a:t>la </a:t>
            </a:r>
            <a:r>
              <a:rPr lang="es-PE" sz="2800" dirty="0"/>
              <a:t>convicción de que en el mundo todo está </a:t>
            </a:r>
            <a:r>
              <a:rPr lang="es-PE" sz="2800" dirty="0" smtClean="0"/>
              <a:t>conectado</a:t>
            </a:r>
          </a:p>
          <a:p>
            <a:pPr marL="265113" indent="-265113">
              <a:buFont typeface="Arial" pitchFamily="34" charset="0"/>
              <a:buChar char="•"/>
            </a:pPr>
            <a:r>
              <a:rPr lang="es-PE" sz="2800" dirty="0" smtClean="0"/>
              <a:t>la </a:t>
            </a:r>
            <a:r>
              <a:rPr lang="es-PE" sz="2800" dirty="0"/>
              <a:t>crítica al nuevo paradigma y a las formas de poder que derivan de la </a:t>
            </a:r>
            <a:r>
              <a:rPr lang="es-PE" sz="2800" dirty="0" smtClean="0"/>
              <a:t>tecnología</a:t>
            </a:r>
          </a:p>
          <a:p>
            <a:pPr marL="265113" indent="-265113">
              <a:buFont typeface="Arial" pitchFamily="34" charset="0"/>
              <a:buChar char="•"/>
            </a:pPr>
            <a:r>
              <a:rPr lang="es-PE" sz="2800" dirty="0" smtClean="0"/>
              <a:t>la </a:t>
            </a:r>
            <a:r>
              <a:rPr lang="es-PE" sz="2800" dirty="0"/>
              <a:t>invitación a buscar otros modos de entender la economía y el </a:t>
            </a:r>
            <a:r>
              <a:rPr lang="es-PE" sz="2800" dirty="0" smtClean="0"/>
              <a:t>progreso</a:t>
            </a:r>
          </a:p>
          <a:p>
            <a:pPr marL="265113" indent="-265113">
              <a:buFont typeface="Arial" pitchFamily="34" charset="0"/>
              <a:buChar char="•"/>
            </a:pPr>
            <a:r>
              <a:rPr lang="es-PE" sz="2800" dirty="0" smtClean="0"/>
              <a:t>el </a:t>
            </a:r>
            <a:r>
              <a:rPr lang="es-PE" sz="2800" dirty="0"/>
              <a:t>valor propio de cada criatura, el sentido humano de la </a:t>
            </a:r>
            <a:r>
              <a:rPr lang="es-PE" sz="2800" dirty="0" smtClean="0"/>
              <a:t>ecología</a:t>
            </a:r>
          </a:p>
          <a:p>
            <a:pPr marL="265113" indent="-265113">
              <a:buFont typeface="Arial" pitchFamily="34" charset="0"/>
              <a:buChar char="•"/>
            </a:pPr>
            <a:r>
              <a:rPr lang="es-PE" sz="2800" dirty="0" smtClean="0"/>
              <a:t>la </a:t>
            </a:r>
            <a:r>
              <a:rPr lang="es-PE" sz="2800" dirty="0"/>
              <a:t>necesidad de debates sinceros y </a:t>
            </a:r>
            <a:r>
              <a:rPr lang="es-PE" sz="2800" dirty="0" smtClean="0"/>
              <a:t>honestos</a:t>
            </a:r>
          </a:p>
          <a:p>
            <a:pPr marL="265113" indent="-265113">
              <a:buFont typeface="Arial" pitchFamily="34" charset="0"/>
              <a:buChar char="•"/>
            </a:pPr>
            <a:r>
              <a:rPr lang="es-PE" sz="2800" dirty="0" smtClean="0"/>
              <a:t>la </a:t>
            </a:r>
            <a:r>
              <a:rPr lang="es-PE" sz="2800" dirty="0"/>
              <a:t>grave responsabilidad de la política internacional y </a:t>
            </a:r>
            <a:r>
              <a:rPr lang="es-PE" sz="2800" dirty="0" smtClean="0"/>
              <a:t>local</a:t>
            </a:r>
          </a:p>
          <a:p>
            <a:pPr marL="265113" indent="-265113">
              <a:buFont typeface="Arial" pitchFamily="34" charset="0"/>
              <a:buChar char="•"/>
            </a:pPr>
            <a:r>
              <a:rPr lang="es-PE" sz="2800" dirty="0" smtClean="0"/>
              <a:t>la </a:t>
            </a:r>
            <a:r>
              <a:rPr lang="es-PE" sz="2800" dirty="0"/>
              <a:t>cultura del </a:t>
            </a:r>
            <a:r>
              <a:rPr lang="es-PE" sz="2800" dirty="0" smtClean="0"/>
              <a:t>descarte</a:t>
            </a:r>
          </a:p>
          <a:p>
            <a:pPr marL="265113" indent="-265113">
              <a:buFont typeface="Arial" pitchFamily="34" charset="0"/>
              <a:buChar char="•"/>
            </a:pPr>
            <a:r>
              <a:rPr lang="es-PE" sz="2800" dirty="0" smtClean="0"/>
              <a:t>la </a:t>
            </a:r>
            <a:r>
              <a:rPr lang="es-PE" sz="2800" dirty="0"/>
              <a:t>propuesta de un nuevo estilo de vida</a:t>
            </a:r>
            <a:r>
              <a:rPr lang="es-PE" sz="2800" dirty="0" smtClean="0"/>
              <a:t>.</a:t>
            </a:r>
            <a:endParaRPr lang="es-PE" sz="2800" dirty="0"/>
          </a:p>
        </p:txBody>
      </p:sp>
    </p:spTree>
    <p:extLst>
      <p:ext uri="{BB962C8B-B14F-4D97-AF65-F5344CB8AC3E}">
        <p14:creationId xmlns:p14="http://schemas.microsoft.com/office/powerpoint/2010/main" val="3416269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0"/>
                                        <p:tgtEl>
                                          <p:spTgt spid="4"/>
                                        </p:tgtEl>
                                      </p:cBhvr>
                                    </p:animEffect>
                                  </p:childTnLst>
                                  <p:subTnLst>
                                    <p:animClr clrSpc="rgb" dir="cw">
                                      <p:cBhvr override="childStyle">
                                        <p:cTn dur="1" fill="hold" display="0" masterRel="nextClick" afterEffect="1"/>
                                        <p:tgtEl>
                                          <p:spTgt spid="4"/>
                                        </p:tgtEl>
                                        <p:attrNameLst>
                                          <p:attrName>ppt_c</p:attrName>
                                        </p:attrNameLst>
                                      </p:cBhvr>
                                      <p:to>
                                        <a:schemeClr val="bg2"/>
                                      </p:to>
                                    </p:animClr>
                                  </p:sub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0"/>
                                        <p:tgtEl>
                                          <p:spTgt spid="7"/>
                                        </p:tgtEl>
                                      </p:cBhvr>
                                    </p:animEffect>
                                  </p:childTnLst>
                                </p:cTn>
                              </p:par>
                            </p:childTnLst>
                          </p:cTn>
                        </p:par>
                        <p:par>
                          <p:cTn id="11" fill="hold">
                            <p:stCondLst>
                              <p:cond delay="5000"/>
                            </p:stCondLst>
                            <p:childTnLst>
                              <p:par>
                                <p:cTn id="12" presetID="2" presetClass="entr" presetSubtype="8" fill="hold" grpId="0" nodeType="afterEffect">
                                  <p:stCondLst>
                                    <p:cond delay="0"/>
                                  </p:stCondLst>
                                  <p:iterate type="wd">
                                    <p:tmPct val="5000"/>
                                  </p:iterate>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5"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par>
                          <p:cTn id="16" fill="hold">
                            <p:stCondLst>
                              <p:cond delay="6300"/>
                            </p:stCondLst>
                            <p:childTnLst>
                              <p:par>
                                <p:cTn id="17" presetID="2" presetClass="entr" presetSubtype="8" fill="hold" grpId="0" nodeType="afterEffect">
                                  <p:stCondLst>
                                    <p:cond delay="0"/>
                                  </p:stCondLst>
                                  <p:iterate type="wd">
                                    <p:tmPct val="5000"/>
                                  </p:iterate>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1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par>
                          <p:cTn id="21" fill="hold">
                            <p:stCondLst>
                              <p:cond delay="7800"/>
                            </p:stCondLst>
                            <p:childTnLst>
                              <p:par>
                                <p:cTn id="22" presetID="2" presetClass="entr" presetSubtype="8" fill="hold" grpId="0" nodeType="afterEffect">
                                  <p:stCondLst>
                                    <p:cond delay="0"/>
                                  </p:stCondLst>
                                  <p:iterate type="wd">
                                    <p:tmPct val="5000"/>
                                  </p:iterate>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5"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par>
                          <p:cTn id="26" fill="hold">
                            <p:stCondLst>
                              <p:cond delay="9250"/>
                            </p:stCondLst>
                            <p:childTnLst>
                              <p:par>
                                <p:cTn id="27" presetID="2" presetClass="entr" presetSubtype="8" fill="hold" grpId="0" nodeType="afterEffect">
                                  <p:stCondLst>
                                    <p:cond delay="0"/>
                                  </p:stCondLst>
                                  <p:iterate type="wd">
                                    <p:tmPct val="5000"/>
                                  </p:iterate>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1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30" dur="1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par>
                          <p:cTn id="31" fill="hold">
                            <p:stCondLst>
                              <p:cond delay="11000"/>
                            </p:stCondLst>
                            <p:childTnLst>
                              <p:par>
                                <p:cTn id="32" presetID="2" presetClass="entr" presetSubtype="8" fill="hold" grpId="0" nodeType="afterEffect">
                                  <p:stCondLst>
                                    <p:cond delay="0"/>
                                  </p:stCondLst>
                                  <p:iterate type="wd">
                                    <p:tmPct val="5000"/>
                                  </p:iterate>
                                  <p:childTnLst>
                                    <p:set>
                                      <p:cBhvr>
                                        <p:cTn id="33" dur="1" fill="hold">
                                          <p:stCondLst>
                                            <p:cond delay="0"/>
                                          </p:stCondLst>
                                        </p:cTn>
                                        <p:tgtEl>
                                          <p:spTgt spid="3">
                                            <p:txEl>
                                              <p:pRg st="4" end="4"/>
                                            </p:txEl>
                                          </p:spTgt>
                                        </p:tgtEl>
                                        <p:attrNameLst>
                                          <p:attrName>style.visibility</p:attrName>
                                        </p:attrNameLst>
                                      </p:cBhvr>
                                      <p:to>
                                        <p:strVal val="visible"/>
                                      </p:to>
                                    </p:set>
                                    <p:anim calcmode="lin" valueType="num">
                                      <p:cBhvr additive="base">
                                        <p:cTn id="34"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5"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par>
                          <p:cTn id="36" fill="hold">
                            <p:stCondLst>
                              <p:cond delay="12600"/>
                            </p:stCondLst>
                            <p:childTnLst>
                              <p:par>
                                <p:cTn id="37" presetID="2" presetClass="entr" presetSubtype="8" fill="hold" grpId="0" nodeType="afterEffect">
                                  <p:stCondLst>
                                    <p:cond delay="0"/>
                                  </p:stCondLst>
                                  <p:iterate type="wd">
                                    <p:tmPct val="5000"/>
                                  </p:iterate>
                                  <p:childTnLst>
                                    <p:set>
                                      <p:cBhvr>
                                        <p:cTn id="38" dur="1" fill="hold">
                                          <p:stCondLst>
                                            <p:cond delay="0"/>
                                          </p:stCondLst>
                                        </p:cTn>
                                        <p:tgtEl>
                                          <p:spTgt spid="3">
                                            <p:txEl>
                                              <p:pRg st="5" end="5"/>
                                            </p:txEl>
                                          </p:spTgt>
                                        </p:tgtEl>
                                        <p:attrNameLst>
                                          <p:attrName>style.visibility</p:attrName>
                                        </p:attrNameLst>
                                      </p:cBhvr>
                                      <p:to>
                                        <p:strVal val="visible"/>
                                      </p:to>
                                    </p:set>
                                    <p:anim calcmode="lin" valueType="num">
                                      <p:cBhvr additive="base">
                                        <p:cTn id="39" dur="10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40" dur="10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par>
                          <p:cTn id="41" fill="hold">
                            <p:stCondLst>
                              <p:cond delay="14200"/>
                            </p:stCondLst>
                            <p:childTnLst>
                              <p:par>
                                <p:cTn id="42" presetID="2" presetClass="entr" presetSubtype="8" fill="hold" grpId="0" nodeType="afterEffect">
                                  <p:stCondLst>
                                    <p:cond delay="0"/>
                                  </p:stCondLst>
                                  <p:iterate type="wd">
                                    <p:tmPct val="5000"/>
                                  </p:iterate>
                                  <p:childTnLst>
                                    <p:set>
                                      <p:cBhvr>
                                        <p:cTn id="43" dur="1" fill="hold">
                                          <p:stCondLst>
                                            <p:cond delay="0"/>
                                          </p:stCondLst>
                                        </p:cTn>
                                        <p:tgtEl>
                                          <p:spTgt spid="3">
                                            <p:txEl>
                                              <p:pRg st="6" end="6"/>
                                            </p:txEl>
                                          </p:spTgt>
                                        </p:tgtEl>
                                        <p:attrNameLst>
                                          <p:attrName>style.visibility</p:attrName>
                                        </p:attrNameLst>
                                      </p:cBhvr>
                                      <p:to>
                                        <p:strVal val="visible"/>
                                      </p:to>
                                    </p:set>
                                    <p:anim calcmode="lin" valueType="num">
                                      <p:cBhvr additive="base">
                                        <p:cTn id="44" dur="1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45" dur="10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par>
                          <p:cTn id="46" fill="hold">
                            <p:stCondLst>
                              <p:cond delay="15500"/>
                            </p:stCondLst>
                            <p:childTnLst>
                              <p:par>
                                <p:cTn id="47" presetID="2" presetClass="entr" presetSubtype="8" fill="hold" grpId="0" nodeType="afterEffect">
                                  <p:stCondLst>
                                    <p:cond delay="0"/>
                                  </p:stCondLst>
                                  <p:iterate type="wd">
                                    <p:tmPct val="5000"/>
                                  </p:iterate>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10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50" dur="10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par>
                          <p:cTn id="51" fill="hold">
                            <p:stCondLst>
                              <p:cond delay="16900"/>
                            </p:stCondLst>
                            <p:childTnLst>
                              <p:par>
                                <p:cTn id="52" presetID="2" presetClass="entr" presetSubtype="8" fill="hold" grpId="0" nodeType="afterEffect">
                                  <p:stCondLst>
                                    <p:cond delay="0"/>
                                  </p:stCondLst>
                                  <p:iterate type="wd">
                                    <p:tmPct val="5000"/>
                                  </p:iterate>
                                  <p:childTnLst>
                                    <p:set>
                                      <p:cBhvr>
                                        <p:cTn id="53" dur="1" fill="hold">
                                          <p:stCondLst>
                                            <p:cond delay="0"/>
                                          </p:stCondLst>
                                        </p:cTn>
                                        <p:tgtEl>
                                          <p:spTgt spid="3">
                                            <p:txEl>
                                              <p:pRg st="8" end="8"/>
                                            </p:txEl>
                                          </p:spTgt>
                                        </p:tgtEl>
                                        <p:attrNameLst>
                                          <p:attrName>style.visibility</p:attrName>
                                        </p:attrNameLst>
                                      </p:cBhvr>
                                      <p:to>
                                        <p:strVal val="visible"/>
                                      </p:to>
                                    </p:set>
                                    <p:anim calcmode="lin" valueType="num">
                                      <p:cBhvr additive="base">
                                        <p:cTn id="54" dur="10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55" dur="10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par>
                          <p:cTn id="56" fill="hold">
                            <p:stCondLst>
                              <p:cond delay="18050"/>
                            </p:stCondLst>
                            <p:childTnLst>
                              <p:par>
                                <p:cTn id="57" presetID="2" presetClass="entr" presetSubtype="8" fill="hold" grpId="0" nodeType="afterEffect">
                                  <p:stCondLst>
                                    <p:cond delay="0"/>
                                  </p:stCondLst>
                                  <p:iterate type="wd">
                                    <p:tmPct val="5000"/>
                                  </p:iterate>
                                  <p:childTnLst>
                                    <p:set>
                                      <p:cBhvr>
                                        <p:cTn id="58" dur="1" fill="hold">
                                          <p:stCondLst>
                                            <p:cond delay="0"/>
                                          </p:stCondLst>
                                        </p:cTn>
                                        <p:tgtEl>
                                          <p:spTgt spid="3">
                                            <p:txEl>
                                              <p:pRg st="9" end="9"/>
                                            </p:txEl>
                                          </p:spTgt>
                                        </p:tgtEl>
                                        <p:attrNameLst>
                                          <p:attrName>style.visibility</p:attrName>
                                        </p:attrNameLst>
                                      </p:cBhvr>
                                      <p:to>
                                        <p:strVal val="visible"/>
                                      </p:to>
                                    </p:set>
                                    <p:anim calcmode="lin" valueType="num">
                                      <p:cBhvr additive="base">
                                        <p:cTn id="59" dur="1000" fill="hold"/>
                                        <p:tgtEl>
                                          <p:spTgt spid="3">
                                            <p:txEl>
                                              <p:pRg st="9" end="9"/>
                                            </p:txEl>
                                          </p:spTgt>
                                        </p:tgtEl>
                                        <p:attrNameLst>
                                          <p:attrName>ppt_x</p:attrName>
                                        </p:attrNameLst>
                                      </p:cBhvr>
                                      <p:tavLst>
                                        <p:tav tm="0">
                                          <p:val>
                                            <p:strVal val="0-#ppt_w/2"/>
                                          </p:val>
                                        </p:tav>
                                        <p:tav tm="100000">
                                          <p:val>
                                            <p:strVal val="#ppt_x"/>
                                          </p:val>
                                        </p:tav>
                                      </p:tavLst>
                                    </p:anim>
                                    <p:anim calcmode="lin" valueType="num">
                                      <p:cBhvr additive="base">
                                        <p:cTn id="60" dur="1000" fill="hold"/>
                                        <p:tgtEl>
                                          <p:spTgt spid="3">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ecologia\ecologia.jpg"/>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0" y="0"/>
            <a:ext cx="9196708"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F:\ecologia\ecologia.jpg"/>
          <p:cNvPicPr>
            <a:picLocks noChangeAspect="1" noChangeArrowheads="1"/>
          </p:cNvPicPr>
          <p:nvPr/>
        </p:nvPicPr>
        <p:blipFill rotWithShape="1">
          <a:blip r:embed="rId2">
            <a:extLst>
              <a:ext uri="{28A0092B-C50C-407E-A947-70E740481C1C}">
                <a14:useLocalDpi xmlns:a14="http://schemas.microsoft.com/office/drawing/2010/main" val="0"/>
              </a:ext>
            </a:extLst>
          </a:blip>
          <a:srcRect l="26612" r="25969"/>
          <a:stretch/>
        </p:blipFill>
        <p:spPr bwMode="auto">
          <a:xfrm>
            <a:off x="0" y="7374"/>
            <a:ext cx="133164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2 Rectángulo"/>
          <p:cNvSpPr/>
          <p:nvPr/>
        </p:nvSpPr>
        <p:spPr>
          <a:xfrm>
            <a:off x="1491852" y="321618"/>
            <a:ext cx="7652148" cy="5693866"/>
          </a:xfrm>
          <a:prstGeom prst="rect">
            <a:avLst/>
          </a:prstGeom>
        </p:spPr>
        <p:txBody>
          <a:bodyPr wrap="square">
            <a:spAutoFit/>
          </a:bodyPr>
          <a:lstStyle/>
          <a:p>
            <a:r>
              <a:rPr lang="es-PE" sz="2800" b="1" dirty="0" smtClean="0">
                <a:solidFill>
                  <a:schemeClr val="accent3">
                    <a:lumMod val="50000"/>
                  </a:schemeClr>
                </a:solidFill>
              </a:rPr>
              <a:t>CONTENIDO:</a:t>
            </a:r>
          </a:p>
          <a:p>
            <a:pPr marL="571500" indent="-571500">
              <a:lnSpc>
                <a:spcPct val="200000"/>
              </a:lnSpc>
              <a:buFont typeface="+mj-lt"/>
              <a:buAutoNum type="romanUcPeriod"/>
            </a:pPr>
            <a:r>
              <a:rPr lang="es-PE" sz="2800" b="1" dirty="0" smtClean="0">
                <a:solidFill>
                  <a:schemeClr val="accent3">
                    <a:lumMod val="50000"/>
                  </a:schemeClr>
                </a:solidFill>
              </a:rPr>
              <a:t>LO </a:t>
            </a:r>
            <a:r>
              <a:rPr lang="es-PE" sz="2800" b="1" dirty="0">
                <a:solidFill>
                  <a:schemeClr val="accent3">
                    <a:lumMod val="50000"/>
                  </a:schemeClr>
                </a:solidFill>
              </a:rPr>
              <a:t>QUE LE ESTÁ PASANDO A NUESTRA CASA</a:t>
            </a:r>
          </a:p>
          <a:p>
            <a:pPr marL="571500" indent="-571500">
              <a:lnSpc>
                <a:spcPct val="200000"/>
              </a:lnSpc>
              <a:buFont typeface="+mj-lt"/>
              <a:buAutoNum type="romanUcPeriod"/>
            </a:pPr>
            <a:r>
              <a:rPr lang="es-PE" sz="2800" b="1" dirty="0" smtClean="0">
                <a:solidFill>
                  <a:schemeClr val="accent3">
                    <a:lumMod val="50000"/>
                  </a:schemeClr>
                </a:solidFill>
              </a:rPr>
              <a:t>EL </a:t>
            </a:r>
            <a:r>
              <a:rPr lang="es-PE" sz="2800" b="1" dirty="0">
                <a:solidFill>
                  <a:schemeClr val="accent3">
                    <a:lumMod val="50000"/>
                  </a:schemeClr>
                </a:solidFill>
              </a:rPr>
              <a:t>EVANGELIO DE LA CREACIÓN</a:t>
            </a:r>
          </a:p>
          <a:p>
            <a:pPr marL="571500" indent="-571500">
              <a:lnSpc>
                <a:spcPct val="200000"/>
              </a:lnSpc>
              <a:buFont typeface="+mj-lt"/>
              <a:buAutoNum type="romanUcPeriod"/>
            </a:pPr>
            <a:r>
              <a:rPr lang="es-PE" sz="2800" b="1" dirty="0" smtClean="0">
                <a:solidFill>
                  <a:schemeClr val="accent3">
                    <a:lumMod val="50000"/>
                  </a:schemeClr>
                </a:solidFill>
              </a:rPr>
              <a:t>RAÍZ </a:t>
            </a:r>
            <a:r>
              <a:rPr lang="es-PE" sz="2800" b="1" dirty="0">
                <a:solidFill>
                  <a:schemeClr val="accent3">
                    <a:lumMod val="50000"/>
                  </a:schemeClr>
                </a:solidFill>
              </a:rPr>
              <a:t>HUMANA DE LA CRISIS ECOLÓGICA</a:t>
            </a:r>
          </a:p>
          <a:p>
            <a:pPr marL="571500" indent="-571500">
              <a:lnSpc>
                <a:spcPct val="200000"/>
              </a:lnSpc>
              <a:buFont typeface="+mj-lt"/>
              <a:buAutoNum type="romanUcPeriod"/>
            </a:pPr>
            <a:r>
              <a:rPr lang="es-PE" sz="2800" b="1" dirty="0" smtClean="0">
                <a:solidFill>
                  <a:schemeClr val="accent3">
                    <a:lumMod val="50000"/>
                  </a:schemeClr>
                </a:solidFill>
              </a:rPr>
              <a:t>UNA ECOLOGÍA INTEGRAL</a:t>
            </a:r>
            <a:endParaRPr lang="es-PE" sz="2800" b="1" dirty="0">
              <a:solidFill>
                <a:schemeClr val="accent3">
                  <a:lumMod val="50000"/>
                </a:schemeClr>
              </a:solidFill>
            </a:endParaRPr>
          </a:p>
          <a:p>
            <a:pPr marL="571500" indent="-571500">
              <a:lnSpc>
                <a:spcPct val="200000"/>
              </a:lnSpc>
              <a:buFont typeface="+mj-lt"/>
              <a:buAutoNum type="romanUcPeriod"/>
            </a:pPr>
            <a:r>
              <a:rPr lang="es-PE" sz="2800" b="1" dirty="0" smtClean="0">
                <a:solidFill>
                  <a:schemeClr val="accent3">
                    <a:lumMod val="50000"/>
                  </a:schemeClr>
                </a:solidFill>
              </a:rPr>
              <a:t>ALGUNAS </a:t>
            </a:r>
            <a:r>
              <a:rPr lang="es-PE" sz="2800" b="1" dirty="0">
                <a:solidFill>
                  <a:schemeClr val="accent3">
                    <a:lumMod val="50000"/>
                  </a:schemeClr>
                </a:solidFill>
              </a:rPr>
              <a:t>LÍNEAS DE ORIENTACIÓN Y ACCIÓN</a:t>
            </a:r>
          </a:p>
          <a:p>
            <a:pPr marL="571500" indent="-571500">
              <a:lnSpc>
                <a:spcPct val="200000"/>
              </a:lnSpc>
              <a:buFont typeface="+mj-lt"/>
              <a:buAutoNum type="romanUcPeriod"/>
            </a:pPr>
            <a:r>
              <a:rPr lang="es-PE" sz="2800" b="1" dirty="0" smtClean="0">
                <a:solidFill>
                  <a:schemeClr val="accent3">
                    <a:lumMod val="50000"/>
                  </a:schemeClr>
                </a:solidFill>
              </a:rPr>
              <a:t>EDUCACIÓN </a:t>
            </a:r>
            <a:r>
              <a:rPr lang="es-PE" sz="2800" b="1" dirty="0">
                <a:solidFill>
                  <a:schemeClr val="accent3">
                    <a:lumMod val="50000"/>
                  </a:schemeClr>
                </a:solidFill>
              </a:rPr>
              <a:t>Y ESPIRITUALIDAD ECOLÓGICA</a:t>
            </a:r>
          </a:p>
        </p:txBody>
      </p:sp>
    </p:spTree>
    <p:extLst>
      <p:ext uri="{BB962C8B-B14F-4D97-AF65-F5344CB8AC3E}">
        <p14:creationId xmlns:p14="http://schemas.microsoft.com/office/powerpoint/2010/main" val="2379585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0"/>
                                        <p:tgtEl>
                                          <p:spTgt spid="4"/>
                                        </p:tgtEl>
                                      </p:cBhvr>
                                    </p:animEffect>
                                  </p:childTnLst>
                                  <p:subTnLst>
                                    <p:animClr clrSpc="rgb" dir="cw">
                                      <p:cBhvr override="childStyle">
                                        <p:cTn dur="1" fill="hold" display="0" masterRel="nextClick" afterEffect="1"/>
                                        <p:tgtEl>
                                          <p:spTgt spid="4"/>
                                        </p:tgtEl>
                                        <p:attrNameLst>
                                          <p:attrName>ppt_c</p:attrName>
                                        </p:attrNameLst>
                                      </p:cBhvr>
                                      <p:to>
                                        <a:schemeClr val="bg2"/>
                                      </p:to>
                                    </p:animClr>
                                  </p:sub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0"/>
                                        <p:tgtEl>
                                          <p:spTgt spid="7"/>
                                        </p:tgtEl>
                                      </p:cBhvr>
                                    </p:animEffect>
                                  </p:childTnLst>
                                </p:cTn>
                              </p:par>
                            </p:childTnLst>
                          </p:cTn>
                        </p:par>
                        <p:par>
                          <p:cTn id="11" fill="hold">
                            <p:stCondLst>
                              <p:cond delay="5000"/>
                            </p:stCondLst>
                            <p:childTnLst>
                              <p:par>
                                <p:cTn id="12" presetID="2" presetClass="entr" presetSubtype="8" fill="hold" grpId="0" nodeType="afterEffect">
                                  <p:stCondLst>
                                    <p:cond delay="0"/>
                                  </p:stCondLst>
                                  <p:iterate type="wd">
                                    <p:tmPct val="5000"/>
                                  </p:iterate>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5"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ecologia\ecologi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2598"/>
            <a:ext cx="9144000" cy="6344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93274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http://razonesparacreer.com/wp-content/uploads/2015/06/laudato-si1-1024x77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91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9327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32"/>
                                        </p:tgtEl>
                                        <p:attrNameLst>
                                          <p:attrName>style.visibility</p:attrName>
                                        </p:attrNameLst>
                                      </p:cBhvr>
                                      <p:to>
                                        <p:strVal val="visible"/>
                                      </p:to>
                                    </p:set>
                                    <p:animEffect transition="in" filter="fade">
                                      <p:cBhvr>
                                        <p:cTn id="7" dur="50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ttp://www.aleteia.org/image/es/article/sabotaje-informativo-de-la-enciclica-laudato-si-del-papa-francisco-5824703939739648/mazurcatholicnewsorguk-angela-sevin-cc_es/topic"/>
          <p:cNvPicPr>
            <a:picLocks noChangeAspect="1" noChangeArrowheads="1"/>
          </p:cNvPicPr>
          <p:nvPr/>
        </p:nvPicPr>
        <p:blipFill rotWithShape="1">
          <a:blip r:embed="rId2">
            <a:extLst>
              <a:ext uri="{28A0092B-C50C-407E-A947-70E740481C1C}">
                <a14:useLocalDpi xmlns:a14="http://schemas.microsoft.com/office/drawing/2010/main" val="0"/>
              </a:ext>
            </a:extLst>
          </a:blip>
          <a:srcRect l="1106" t="1668" r="3094" b="5509"/>
          <a:stretch/>
        </p:blipFill>
        <p:spPr bwMode="auto">
          <a:xfrm>
            <a:off x="-948494" y="-16921"/>
            <a:ext cx="10092494" cy="687492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w2.vatican.va/content/dam/francesco/images/elezione/img/stemma-papa-francesc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248" y="3762840"/>
            <a:ext cx="2411548" cy="3060341"/>
          </a:xfrm>
          <a:prstGeom prst="rect">
            <a:avLst/>
          </a:prstGeom>
          <a:noFill/>
          <a:extLst>
            <a:ext uri="{909E8E84-426E-40DD-AFC4-6F175D3DCCD1}">
              <a14:hiddenFill xmlns:a14="http://schemas.microsoft.com/office/drawing/2010/main">
                <a:solidFill>
                  <a:srgbClr val="FFFFFF"/>
                </a:solidFill>
              </a14:hiddenFill>
            </a:ext>
          </a:extLst>
        </p:spPr>
      </p:pic>
      <p:sp>
        <p:nvSpPr>
          <p:cNvPr id="7" name="6 Rectángulo"/>
          <p:cNvSpPr/>
          <p:nvPr/>
        </p:nvSpPr>
        <p:spPr>
          <a:xfrm>
            <a:off x="1835696" y="5128299"/>
            <a:ext cx="5040560" cy="1685077"/>
          </a:xfrm>
          <a:prstGeom prst="rect">
            <a:avLst/>
          </a:prstGeom>
        </p:spPr>
        <p:txBody>
          <a:bodyPr wrap="square">
            <a:spAutoFit/>
          </a:bodyPr>
          <a:lstStyle/>
          <a:p>
            <a:pPr algn="r">
              <a:lnSpc>
                <a:spcPct val="150000"/>
              </a:lnSpc>
            </a:pPr>
            <a:r>
              <a:rPr lang="es-PE" sz="2300" dirty="0"/>
              <a:t>CARTA </a:t>
            </a:r>
            <a:r>
              <a:rPr lang="es-PE" sz="2300" dirty="0" smtClean="0"/>
              <a:t>ENCÍCLICA   -   </a:t>
            </a:r>
            <a:r>
              <a:rPr lang="es-PE" sz="2300" b="1" i="1" dirty="0" smtClean="0"/>
              <a:t>LAUDATO </a:t>
            </a:r>
            <a:r>
              <a:rPr lang="es-PE" sz="2300" b="1" i="1" dirty="0"/>
              <a:t>SI’</a:t>
            </a:r>
            <a:r>
              <a:rPr lang="es-PE" sz="2300" i="1" dirty="0"/>
              <a:t/>
            </a:r>
            <a:br>
              <a:rPr lang="es-PE" sz="2300" i="1" dirty="0"/>
            </a:br>
            <a:r>
              <a:rPr lang="es-PE" sz="2300" dirty="0"/>
              <a:t>DEL SANTO </a:t>
            </a:r>
            <a:r>
              <a:rPr lang="es-PE" sz="2300" dirty="0" smtClean="0"/>
              <a:t>PADRE  </a:t>
            </a:r>
            <a:r>
              <a:rPr lang="es-PE" sz="2300" b="1" dirty="0"/>
              <a:t>FRANCISCO</a:t>
            </a:r>
            <a:br>
              <a:rPr lang="es-PE" sz="2300" b="1" dirty="0"/>
            </a:br>
            <a:r>
              <a:rPr lang="es-PE" sz="2300" dirty="0"/>
              <a:t>SOBRE EL CUIDADO DE LA CASA COMÚN</a:t>
            </a:r>
          </a:p>
        </p:txBody>
      </p:sp>
    </p:spTree>
    <p:extLst>
      <p:ext uri="{BB962C8B-B14F-4D97-AF65-F5344CB8AC3E}">
        <p14:creationId xmlns:p14="http://schemas.microsoft.com/office/powerpoint/2010/main" val="2165037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30"/>
                                        </p:tgtEl>
                                        <p:attrNameLst>
                                          <p:attrName>style.visibility</p:attrName>
                                        </p:attrNameLst>
                                      </p:cBhvr>
                                      <p:to>
                                        <p:strVal val="visible"/>
                                      </p:to>
                                    </p:set>
                                    <p:animEffect transition="in" filter="fade">
                                      <p:cBhvr>
                                        <p:cTn id="7" dur="5000"/>
                                        <p:tgtEl>
                                          <p:spTgt spid="1030"/>
                                        </p:tgtEl>
                                      </p:cBhvr>
                                    </p:animEffect>
                                  </p:childTnLst>
                                </p:cTn>
                              </p:par>
                              <p:par>
                                <p:cTn id="8" presetID="2" presetClass="entr" presetSubtype="8" fill="hold" grpId="0" nodeType="withEffect">
                                  <p:stCondLst>
                                    <p:cond delay="2000"/>
                                  </p:stCondLst>
                                  <p:iterate type="wd">
                                    <p:tmPct val="10000"/>
                                  </p:iterate>
                                  <p:childTnLst>
                                    <p:set>
                                      <p:cBhvr>
                                        <p:cTn id="9" dur="1" fill="hold">
                                          <p:stCondLst>
                                            <p:cond delay="0"/>
                                          </p:stCondLst>
                                        </p:cTn>
                                        <p:tgtEl>
                                          <p:spTgt spid="7">
                                            <p:txEl>
                                              <p:pRg st="0" end="0"/>
                                            </p:txEl>
                                          </p:spTgt>
                                        </p:tgtEl>
                                        <p:attrNameLst>
                                          <p:attrName>style.visibility</p:attrName>
                                        </p:attrNameLst>
                                      </p:cBhvr>
                                      <p:to>
                                        <p:strVal val="visible"/>
                                      </p:to>
                                    </p:set>
                                    <p:anim calcmode="lin" valueType="num">
                                      <p:cBhvr additive="base">
                                        <p:cTn id="10" dur="50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11" dur="5000" fill="hold"/>
                                        <p:tgtEl>
                                          <p:spTgt spid="7">
                                            <p:txEl>
                                              <p:pRg st="0" end="0"/>
                                            </p:txEl>
                                          </p:spTgt>
                                        </p:tgtEl>
                                        <p:attrNameLst>
                                          <p:attrName>ppt_y</p:attrName>
                                        </p:attrNameLst>
                                      </p:cBhvr>
                                      <p:tavLst>
                                        <p:tav tm="0">
                                          <p:val>
                                            <p:strVal val="#ppt_y"/>
                                          </p:val>
                                        </p:tav>
                                        <p:tav tm="100000">
                                          <p:val>
                                            <p:strVal val="#ppt_y"/>
                                          </p:val>
                                        </p:tav>
                                      </p:tavLst>
                                    </p:anim>
                                  </p:childTnLst>
                                </p:cTn>
                              </p:par>
                              <p:par>
                                <p:cTn id="12" presetID="10" presetClass="entr" presetSubtype="0" fill="hold" nodeType="withEffect">
                                  <p:stCondLst>
                                    <p:cond delay="200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bldLvl="3"/>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ecologia\ecologia.jpg"/>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0" y="0"/>
            <a:ext cx="9196708"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F:\ecologia\ecologia.jpg"/>
          <p:cNvPicPr>
            <a:picLocks noChangeAspect="1" noChangeArrowheads="1"/>
          </p:cNvPicPr>
          <p:nvPr/>
        </p:nvPicPr>
        <p:blipFill rotWithShape="1">
          <a:blip r:embed="rId2">
            <a:extLst>
              <a:ext uri="{28A0092B-C50C-407E-A947-70E740481C1C}">
                <a14:useLocalDpi xmlns:a14="http://schemas.microsoft.com/office/drawing/2010/main" val="0"/>
              </a:ext>
            </a:extLst>
          </a:blip>
          <a:srcRect l="26612" r="25969"/>
          <a:stretch/>
        </p:blipFill>
        <p:spPr bwMode="auto">
          <a:xfrm>
            <a:off x="0" y="7374"/>
            <a:ext cx="133164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2 Rectángulo"/>
          <p:cNvSpPr/>
          <p:nvPr/>
        </p:nvSpPr>
        <p:spPr>
          <a:xfrm>
            <a:off x="1619672" y="116632"/>
            <a:ext cx="7416824" cy="6555641"/>
          </a:xfrm>
          <a:prstGeom prst="rect">
            <a:avLst/>
          </a:prstGeom>
        </p:spPr>
        <p:txBody>
          <a:bodyPr wrap="square">
            <a:spAutoFit/>
          </a:bodyPr>
          <a:lstStyle/>
          <a:p>
            <a:r>
              <a:rPr lang="es-PE" sz="3000" b="1" dirty="0"/>
              <a:t>Ecología integral</a:t>
            </a:r>
          </a:p>
          <a:p>
            <a:r>
              <a:rPr lang="es-PE" sz="3000" dirty="0" smtClean="0"/>
              <a:t>«</a:t>
            </a:r>
            <a:r>
              <a:rPr lang="es-PE" sz="3000" dirty="0"/>
              <a:t>Todo está íntimamente relacionado», escribe el Papa al comienzo del capítulo cuarto de </a:t>
            </a:r>
            <a:r>
              <a:rPr lang="es-PE" sz="3000" i="1" dirty="0" err="1"/>
              <a:t>Laudato</a:t>
            </a:r>
            <a:r>
              <a:rPr lang="es-PE" sz="3000" i="1" dirty="0"/>
              <a:t> si</a:t>
            </a:r>
            <a:r>
              <a:rPr lang="es-PE" sz="3000" dirty="0"/>
              <a:t>, titulado </a:t>
            </a:r>
            <a:r>
              <a:rPr lang="es-PE" sz="3000" i="1" dirty="0"/>
              <a:t>Una ecología integral</a:t>
            </a:r>
            <a:r>
              <a:rPr lang="es-PE" sz="3000" dirty="0"/>
              <a:t>. Para Francisco, «no hay dos crisis separadas, una ambiental y otra social, sino una sola y compleja crisis socio-ambiental</a:t>
            </a:r>
            <a:r>
              <a:rPr lang="es-PE" sz="3000" dirty="0" smtClean="0"/>
              <a:t>».</a:t>
            </a:r>
          </a:p>
          <a:p>
            <a:r>
              <a:rPr lang="es-PE" sz="3000" dirty="0" smtClean="0"/>
              <a:t>«</a:t>
            </a:r>
            <a:r>
              <a:rPr lang="es-PE" sz="3000" b="1" dirty="0"/>
              <a:t>Un verdadero planteo ecológico se convierte siempre en un planteo social</a:t>
            </a:r>
            <a:r>
              <a:rPr lang="es-PE" sz="3000" dirty="0"/>
              <a:t>», porque </a:t>
            </a:r>
            <a:r>
              <a:rPr lang="es-PE" sz="3000" u="sng" dirty="0"/>
              <a:t>los pobres son las principales víctimas </a:t>
            </a:r>
            <a:r>
              <a:rPr lang="es-PE" sz="3000" dirty="0"/>
              <a:t>del cambio climático y de un modelo productivo que se sustenta en la voracidad consumista en los países ricos, mientras 800 millones de personas pasan hambre en el mundo.</a:t>
            </a:r>
          </a:p>
        </p:txBody>
      </p:sp>
    </p:spTree>
    <p:extLst>
      <p:ext uri="{BB962C8B-B14F-4D97-AF65-F5344CB8AC3E}">
        <p14:creationId xmlns:p14="http://schemas.microsoft.com/office/powerpoint/2010/main" val="1960253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0"/>
                                        <p:tgtEl>
                                          <p:spTgt spid="4"/>
                                        </p:tgtEl>
                                      </p:cBhvr>
                                    </p:animEffect>
                                  </p:childTnLst>
                                  <p:subTnLst>
                                    <p:animClr clrSpc="rgb" dir="cw">
                                      <p:cBhvr override="childStyle">
                                        <p:cTn dur="1" fill="hold" display="0" masterRel="nextClick" afterEffect="1"/>
                                        <p:tgtEl>
                                          <p:spTgt spid="4"/>
                                        </p:tgtEl>
                                        <p:attrNameLst>
                                          <p:attrName>ppt_c</p:attrName>
                                        </p:attrNameLst>
                                      </p:cBhvr>
                                      <p:to>
                                        <a:schemeClr val="bg2"/>
                                      </p:to>
                                    </p:animClr>
                                  </p:sub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0"/>
                                        <p:tgtEl>
                                          <p:spTgt spid="7"/>
                                        </p:tgtEl>
                                      </p:cBhvr>
                                    </p:animEffect>
                                  </p:childTnLst>
                                </p:cTn>
                              </p:par>
                            </p:childTnLst>
                          </p:cTn>
                        </p:par>
                        <p:par>
                          <p:cTn id="11" fill="hold">
                            <p:stCondLst>
                              <p:cond delay="5000"/>
                            </p:stCondLst>
                            <p:childTnLst>
                              <p:par>
                                <p:cTn id="12" presetID="2" presetClass="entr" presetSubtype="8" fill="hold" grpId="0" nodeType="afterEffect">
                                  <p:stCondLst>
                                    <p:cond delay="0"/>
                                  </p:stCondLst>
                                  <p:iterate type="wd">
                                    <p:tmPct val="5000"/>
                                  </p:iterate>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5"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par>
                          <p:cTn id="16" fill="hold">
                            <p:stCondLst>
                              <p:cond delay="6050"/>
                            </p:stCondLst>
                            <p:childTnLst>
                              <p:par>
                                <p:cTn id="17" presetID="2" presetClass="entr" presetSubtype="8" fill="hold" grpId="0" nodeType="afterEffect">
                                  <p:stCondLst>
                                    <p:cond delay="0"/>
                                  </p:stCondLst>
                                  <p:iterate type="wd">
                                    <p:tmPct val="5000"/>
                                  </p:iterate>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1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par>
                          <p:cTn id="21" fill="hold">
                            <p:stCondLst>
                              <p:cond delay="9350"/>
                            </p:stCondLst>
                            <p:childTnLst>
                              <p:par>
                                <p:cTn id="22" presetID="2" presetClass="entr" presetSubtype="8" fill="hold" grpId="0" nodeType="afterEffect">
                                  <p:stCondLst>
                                    <p:cond delay="0"/>
                                  </p:stCondLst>
                                  <p:iterate type="wd">
                                    <p:tmPct val="5000"/>
                                  </p:iterate>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5"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ecologia\ecologia.jpg"/>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0" y="0"/>
            <a:ext cx="9196708"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F:\ecologia\ecologia.jpg"/>
          <p:cNvPicPr>
            <a:picLocks noChangeAspect="1" noChangeArrowheads="1"/>
          </p:cNvPicPr>
          <p:nvPr/>
        </p:nvPicPr>
        <p:blipFill rotWithShape="1">
          <a:blip r:embed="rId2">
            <a:extLst>
              <a:ext uri="{28A0092B-C50C-407E-A947-70E740481C1C}">
                <a14:useLocalDpi xmlns:a14="http://schemas.microsoft.com/office/drawing/2010/main" val="0"/>
              </a:ext>
            </a:extLst>
          </a:blip>
          <a:srcRect l="26612" r="25969"/>
          <a:stretch/>
        </p:blipFill>
        <p:spPr bwMode="auto">
          <a:xfrm>
            <a:off x="0" y="7374"/>
            <a:ext cx="133164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2 Rectángulo"/>
          <p:cNvSpPr/>
          <p:nvPr/>
        </p:nvSpPr>
        <p:spPr>
          <a:xfrm>
            <a:off x="1619672" y="116632"/>
            <a:ext cx="7416824" cy="6494085"/>
          </a:xfrm>
          <a:prstGeom prst="rect">
            <a:avLst/>
          </a:prstGeom>
        </p:spPr>
        <p:txBody>
          <a:bodyPr wrap="square">
            <a:spAutoFit/>
          </a:bodyPr>
          <a:lstStyle/>
          <a:p>
            <a:r>
              <a:rPr lang="es-PE" sz="3200" b="1" dirty="0" smtClean="0"/>
              <a:t>Aborto </a:t>
            </a:r>
            <a:r>
              <a:rPr lang="es-PE" sz="3200" b="1" dirty="0"/>
              <a:t>y medio ambiente</a:t>
            </a:r>
            <a:endParaRPr lang="es-PE" sz="3200" dirty="0"/>
          </a:p>
          <a:p>
            <a:r>
              <a:rPr lang="es-PE" sz="3200" dirty="0"/>
              <a:t>Visto desde una perspectiva, «el corazón es uno solo, y la misma miseria que lleva a maltratar a un animal no tarda en manifestarse en la relación con las demás personas», afirma el Papa. Visto desde otro ángulo, «</a:t>
            </a:r>
            <a:r>
              <a:rPr lang="es-PE" sz="3200" b="1" dirty="0"/>
              <a:t>cuando no se reconoce en la realidad misma el valor de un pobre, de un embrión humano, de una persona con discapacidad, difícilmente se escucharán los gritos de la misma naturaleza</a:t>
            </a:r>
            <a:r>
              <a:rPr lang="es-PE" sz="3200" dirty="0"/>
              <a:t>», añade. «Tampoco es compatible la defensa de la naturaleza con la justificación del aborto»</a:t>
            </a:r>
          </a:p>
        </p:txBody>
      </p:sp>
    </p:spTree>
    <p:extLst>
      <p:ext uri="{BB962C8B-B14F-4D97-AF65-F5344CB8AC3E}">
        <p14:creationId xmlns:p14="http://schemas.microsoft.com/office/powerpoint/2010/main" val="3068204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0"/>
                                        <p:tgtEl>
                                          <p:spTgt spid="4"/>
                                        </p:tgtEl>
                                      </p:cBhvr>
                                    </p:animEffect>
                                  </p:childTnLst>
                                  <p:subTnLst>
                                    <p:animClr clrSpc="rgb" dir="cw">
                                      <p:cBhvr override="childStyle">
                                        <p:cTn dur="1" fill="hold" display="0" masterRel="nextClick" afterEffect="1"/>
                                        <p:tgtEl>
                                          <p:spTgt spid="4"/>
                                        </p:tgtEl>
                                        <p:attrNameLst>
                                          <p:attrName>ppt_c</p:attrName>
                                        </p:attrNameLst>
                                      </p:cBhvr>
                                      <p:to>
                                        <a:schemeClr val="bg2"/>
                                      </p:to>
                                    </p:animClr>
                                  </p:sub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0"/>
                                        <p:tgtEl>
                                          <p:spTgt spid="7"/>
                                        </p:tgtEl>
                                      </p:cBhvr>
                                    </p:animEffect>
                                  </p:childTnLst>
                                </p:cTn>
                              </p:par>
                              <p:par>
                                <p:cTn id="11" presetID="10" presetClass="entr" presetSubtype="0" fill="hold" grpId="0" nodeType="withEffect">
                                  <p:stCondLst>
                                    <p:cond delay="0"/>
                                  </p:stCondLst>
                                  <p:iterate type="wd">
                                    <p:tmPct val="10000"/>
                                  </p:iterate>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childTnLst>
                                </p:cTn>
                              </p:par>
                              <p:par>
                                <p:cTn id="14" presetID="10" presetClass="entr" presetSubtype="0" fill="hold" grpId="0" nodeType="withEffect">
                                  <p:stCondLst>
                                    <p:cond delay="0"/>
                                  </p:stCondLst>
                                  <p:iterate type="wd">
                                    <p:tmPct val="10000"/>
                                  </p:iterate>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ecologia\ecologia.jpg"/>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0" y="0"/>
            <a:ext cx="9196708"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F:\ecologia\ecologia.jpg"/>
          <p:cNvPicPr>
            <a:picLocks noChangeAspect="1" noChangeArrowheads="1"/>
          </p:cNvPicPr>
          <p:nvPr/>
        </p:nvPicPr>
        <p:blipFill rotWithShape="1">
          <a:blip r:embed="rId2">
            <a:extLst>
              <a:ext uri="{28A0092B-C50C-407E-A947-70E740481C1C}">
                <a14:useLocalDpi xmlns:a14="http://schemas.microsoft.com/office/drawing/2010/main" val="0"/>
              </a:ext>
            </a:extLst>
          </a:blip>
          <a:srcRect l="26612" r="25969"/>
          <a:stretch/>
        </p:blipFill>
        <p:spPr bwMode="auto">
          <a:xfrm>
            <a:off x="0" y="7374"/>
            <a:ext cx="133164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2 Rectángulo"/>
          <p:cNvSpPr/>
          <p:nvPr/>
        </p:nvSpPr>
        <p:spPr>
          <a:xfrm>
            <a:off x="1619672" y="116632"/>
            <a:ext cx="7416824" cy="6494085"/>
          </a:xfrm>
          <a:prstGeom prst="rect">
            <a:avLst/>
          </a:prstGeom>
        </p:spPr>
        <p:txBody>
          <a:bodyPr wrap="square">
            <a:spAutoFit/>
          </a:bodyPr>
          <a:lstStyle/>
          <a:p>
            <a:r>
              <a:rPr lang="es-PE" sz="3200" b="1" dirty="0" smtClean="0"/>
              <a:t>Sobre </a:t>
            </a:r>
            <a:r>
              <a:rPr lang="es-PE" sz="3200" b="1" dirty="0"/>
              <a:t>la ideología de género</a:t>
            </a:r>
            <a:endParaRPr lang="es-PE" sz="3200" dirty="0"/>
          </a:p>
          <a:p>
            <a:r>
              <a:rPr lang="es-PE" sz="3200" dirty="0" smtClean="0"/>
              <a:t>«</a:t>
            </a:r>
            <a:r>
              <a:rPr lang="es-PE" sz="3200" dirty="0"/>
              <a:t>La aceptación del propio cuerpo como </a:t>
            </a:r>
            <a:r>
              <a:rPr lang="es-PE" sz="3200" b="1" dirty="0"/>
              <a:t>don de Dios </a:t>
            </a:r>
            <a:r>
              <a:rPr lang="es-PE" sz="3200" dirty="0"/>
              <a:t>es necesaria para acoger y aceptar el mundo entero como regalo del Padre y casa común, mientras </a:t>
            </a:r>
            <a:r>
              <a:rPr lang="es-PE" sz="3200" b="1" dirty="0"/>
              <a:t>una lógica de dominio sobre el propio cuerpo </a:t>
            </a:r>
            <a:r>
              <a:rPr lang="es-PE" sz="3200" dirty="0"/>
              <a:t>se transforma en una lógica a veces sutil de dominio sobre la creación», argumenta el Papa. «También la </a:t>
            </a:r>
            <a:r>
              <a:rPr lang="es-PE" sz="3200" b="1" dirty="0"/>
              <a:t>valoración del propio cuerpo en su femineidad o masculinidad </a:t>
            </a:r>
            <a:r>
              <a:rPr lang="es-PE" sz="3200" dirty="0"/>
              <a:t>es necesaria para reconocerse a sí mismo en el encuentro con el diferente», añade, en referencia a la ideología de género.</a:t>
            </a:r>
          </a:p>
        </p:txBody>
      </p:sp>
    </p:spTree>
    <p:extLst>
      <p:ext uri="{BB962C8B-B14F-4D97-AF65-F5344CB8AC3E}">
        <p14:creationId xmlns:p14="http://schemas.microsoft.com/office/powerpoint/2010/main" val="3068204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0"/>
                                        <p:tgtEl>
                                          <p:spTgt spid="4"/>
                                        </p:tgtEl>
                                      </p:cBhvr>
                                    </p:animEffect>
                                  </p:childTnLst>
                                  <p:subTnLst>
                                    <p:animClr clrSpc="rgb" dir="cw">
                                      <p:cBhvr override="childStyle">
                                        <p:cTn dur="1" fill="hold" display="0" masterRel="nextClick" afterEffect="1"/>
                                        <p:tgtEl>
                                          <p:spTgt spid="4"/>
                                        </p:tgtEl>
                                        <p:attrNameLst>
                                          <p:attrName>ppt_c</p:attrName>
                                        </p:attrNameLst>
                                      </p:cBhvr>
                                      <p:to>
                                        <a:schemeClr val="bg2"/>
                                      </p:to>
                                    </p:animClr>
                                  </p:sub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ecologia\ecologia.jpg"/>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0" y="0"/>
            <a:ext cx="9196708"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F:\ecologia\ecologia.jpg"/>
          <p:cNvPicPr>
            <a:picLocks noChangeAspect="1" noChangeArrowheads="1"/>
          </p:cNvPicPr>
          <p:nvPr/>
        </p:nvPicPr>
        <p:blipFill rotWithShape="1">
          <a:blip r:embed="rId2">
            <a:extLst>
              <a:ext uri="{28A0092B-C50C-407E-A947-70E740481C1C}">
                <a14:useLocalDpi xmlns:a14="http://schemas.microsoft.com/office/drawing/2010/main" val="0"/>
              </a:ext>
            </a:extLst>
          </a:blip>
          <a:srcRect l="26612" r="25969"/>
          <a:stretch/>
        </p:blipFill>
        <p:spPr bwMode="auto">
          <a:xfrm>
            <a:off x="0" y="7374"/>
            <a:ext cx="133164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2 Rectángulo"/>
          <p:cNvSpPr/>
          <p:nvPr/>
        </p:nvSpPr>
        <p:spPr>
          <a:xfrm>
            <a:off x="1619672" y="116632"/>
            <a:ext cx="7416824" cy="5016758"/>
          </a:xfrm>
          <a:prstGeom prst="rect">
            <a:avLst/>
          </a:prstGeom>
        </p:spPr>
        <p:txBody>
          <a:bodyPr wrap="square">
            <a:spAutoFit/>
          </a:bodyPr>
          <a:lstStyle/>
          <a:p>
            <a:r>
              <a:rPr lang="es-PE" sz="3200" b="1" dirty="0" smtClean="0"/>
              <a:t>Ecología </a:t>
            </a:r>
            <a:r>
              <a:rPr lang="es-PE" sz="3200" b="1" dirty="0"/>
              <a:t>cultural</a:t>
            </a:r>
            <a:endParaRPr lang="es-PE" sz="3200" dirty="0"/>
          </a:p>
          <a:p>
            <a:r>
              <a:rPr lang="es-PE" sz="3200" dirty="0"/>
              <a:t>La encíclica incluye una referencia a «los derechos de los pueblos y las culturas», y argumenta que «</a:t>
            </a:r>
            <a:r>
              <a:rPr lang="es-PE" sz="3200" b="1" dirty="0"/>
              <a:t>la desaparición de una cultura puede ser tanto o más grave que la desaparición de una especie animal o vegetal</a:t>
            </a:r>
            <a:r>
              <a:rPr lang="es-PE" sz="3200" dirty="0"/>
              <a:t>. La imposición de un estilo de vida ligado a un modelo de producción puede ser tan dañina como la alteración de los ecosistemas», sostiene Francisco.</a:t>
            </a:r>
          </a:p>
        </p:txBody>
      </p:sp>
    </p:spTree>
    <p:extLst>
      <p:ext uri="{BB962C8B-B14F-4D97-AF65-F5344CB8AC3E}">
        <p14:creationId xmlns:p14="http://schemas.microsoft.com/office/powerpoint/2010/main" val="3068204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0"/>
                                        <p:tgtEl>
                                          <p:spTgt spid="4"/>
                                        </p:tgtEl>
                                      </p:cBhvr>
                                    </p:animEffect>
                                  </p:childTnLst>
                                  <p:subTnLst>
                                    <p:animClr clrSpc="rgb" dir="cw">
                                      <p:cBhvr override="childStyle">
                                        <p:cTn dur="1" fill="hold" display="0" masterRel="nextClick" afterEffect="1"/>
                                        <p:tgtEl>
                                          <p:spTgt spid="4"/>
                                        </p:tgtEl>
                                        <p:attrNameLst>
                                          <p:attrName>ppt_c</p:attrName>
                                        </p:attrNameLst>
                                      </p:cBhvr>
                                      <p:to>
                                        <a:schemeClr val="bg2"/>
                                      </p:to>
                                    </p:animClr>
                                  </p:sub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ecologia\ecologia.jpg"/>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0" y="0"/>
            <a:ext cx="9196708"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F:\ecologia\ecologia.jpg"/>
          <p:cNvPicPr>
            <a:picLocks noChangeAspect="1" noChangeArrowheads="1"/>
          </p:cNvPicPr>
          <p:nvPr/>
        </p:nvPicPr>
        <p:blipFill rotWithShape="1">
          <a:blip r:embed="rId2">
            <a:extLst>
              <a:ext uri="{28A0092B-C50C-407E-A947-70E740481C1C}">
                <a14:useLocalDpi xmlns:a14="http://schemas.microsoft.com/office/drawing/2010/main" val="0"/>
              </a:ext>
            </a:extLst>
          </a:blip>
          <a:srcRect l="26612" r="25969"/>
          <a:stretch/>
        </p:blipFill>
        <p:spPr bwMode="auto">
          <a:xfrm>
            <a:off x="0" y="7374"/>
            <a:ext cx="1043608"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2 Rectángulo"/>
          <p:cNvSpPr/>
          <p:nvPr/>
        </p:nvSpPr>
        <p:spPr>
          <a:xfrm>
            <a:off x="1043608" y="116632"/>
            <a:ext cx="8100392" cy="6340197"/>
          </a:xfrm>
          <a:prstGeom prst="rect">
            <a:avLst/>
          </a:prstGeom>
        </p:spPr>
        <p:txBody>
          <a:bodyPr wrap="square">
            <a:spAutoFit/>
          </a:bodyPr>
          <a:lstStyle/>
          <a:p>
            <a:r>
              <a:rPr lang="es-PE" sz="2900" b="1" dirty="0" smtClean="0"/>
              <a:t>Deuda </a:t>
            </a:r>
            <a:r>
              <a:rPr lang="es-PE" sz="2900" b="1" dirty="0"/>
              <a:t>ecológica</a:t>
            </a:r>
          </a:p>
          <a:p>
            <a:r>
              <a:rPr lang="es-PE" sz="2900" dirty="0" smtClean="0"/>
              <a:t>La </a:t>
            </a:r>
            <a:r>
              <a:rPr lang="es-PE" sz="2900" dirty="0"/>
              <a:t>responsabilidad en el deterioro del planeta es desigual. «Hay una verdadera </a:t>
            </a:r>
            <a:r>
              <a:rPr lang="es-PE" sz="2900" i="1" dirty="0"/>
              <a:t>deuda ecológica</a:t>
            </a:r>
            <a:r>
              <a:rPr lang="es-PE" sz="2900" dirty="0"/>
              <a:t>, </a:t>
            </a:r>
            <a:r>
              <a:rPr lang="es-PE" sz="2900" b="1" dirty="0"/>
              <a:t>particularmente entre el Norte y el Sur</a:t>
            </a:r>
            <a:r>
              <a:rPr lang="es-PE" sz="2900" dirty="0"/>
              <a:t>», afirma la encíclica. «Las exportaciones de algunas materias primas para satisfacer los mercados en el Norte industrializado han producido daños locales, como la contaminación con mercurio en la minería del oro o con dióxido de azufre en la del cobre». También el </a:t>
            </a:r>
            <a:r>
              <a:rPr lang="es-PE" sz="2900" u="sng" dirty="0"/>
              <a:t>Sur sufre en sus carnes el cambio climático provocado por las emisiones en el Norte desde hace dos siglos</a:t>
            </a:r>
            <a:r>
              <a:rPr lang="es-PE" sz="2900" dirty="0"/>
              <a:t>. O la acción de multinacionales que hacen allí «lo que no se les permite en países desarrollados o del llamado primer mundo</a:t>
            </a:r>
            <a:r>
              <a:rPr lang="es-PE" sz="2900" dirty="0" smtClean="0"/>
              <a:t>».</a:t>
            </a:r>
            <a:endParaRPr lang="es-PE" sz="2900" dirty="0"/>
          </a:p>
        </p:txBody>
      </p:sp>
    </p:spTree>
    <p:extLst>
      <p:ext uri="{BB962C8B-B14F-4D97-AF65-F5344CB8AC3E}">
        <p14:creationId xmlns:p14="http://schemas.microsoft.com/office/powerpoint/2010/main" val="3068204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0"/>
                                        <p:tgtEl>
                                          <p:spTgt spid="4"/>
                                        </p:tgtEl>
                                      </p:cBhvr>
                                    </p:animEffect>
                                  </p:childTnLst>
                                  <p:subTnLst>
                                    <p:animClr clrSpc="rgb" dir="cw">
                                      <p:cBhvr override="childStyle">
                                        <p:cTn dur="1" fill="hold" display="0" masterRel="nextClick" afterEffect="1"/>
                                        <p:tgtEl>
                                          <p:spTgt spid="4"/>
                                        </p:tgtEl>
                                        <p:attrNameLst>
                                          <p:attrName>ppt_c</p:attrName>
                                        </p:attrNameLst>
                                      </p:cBhvr>
                                      <p:to>
                                        <a:schemeClr val="bg2"/>
                                      </p:to>
                                    </p:animClr>
                                  </p:sub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ecologia\ecologia.jpg"/>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0" y="0"/>
            <a:ext cx="9196708"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F:\ecologia\ecologia.jpg"/>
          <p:cNvPicPr>
            <a:picLocks noChangeAspect="1" noChangeArrowheads="1"/>
          </p:cNvPicPr>
          <p:nvPr/>
        </p:nvPicPr>
        <p:blipFill rotWithShape="1">
          <a:blip r:embed="rId2">
            <a:extLst>
              <a:ext uri="{28A0092B-C50C-407E-A947-70E740481C1C}">
                <a14:useLocalDpi xmlns:a14="http://schemas.microsoft.com/office/drawing/2010/main" val="0"/>
              </a:ext>
            </a:extLst>
          </a:blip>
          <a:srcRect l="26612" r="25969"/>
          <a:stretch/>
        </p:blipFill>
        <p:spPr bwMode="auto">
          <a:xfrm>
            <a:off x="0" y="7374"/>
            <a:ext cx="133164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2 Rectángulo"/>
          <p:cNvSpPr/>
          <p:nvPr/>
        </p:nvSpPr>
        <p:spPr>
          <a:xfrm>
            <a:off x="1475656" y="-27384"/>
            <a:ext cx="7560840" cy="6986528"/>
          </a:xfrm>
          <a:prstGeom prst="rect">
            <a:avLst/>
          </a:prstGeom>
        </p:spPr>
        <p:txBody>
          <a:bodyPr wrap="square">
            <a:spAutoFit/>
          </a:bodyPr>
          <a:lstStyle/>
          <a:p>
            <a:r>
              <a:rPr lang="es-PE" sz="2800" b="1" dirty="0" smtClean="0"/>
              <a:t>No </a:t>
            </a:r>
            <a:r>
              <a:rPr lang="es-PE" sz="2800" b="1" dirty="0"/>
              <a:t>hay superpoblación</a:t>
            </a:r>
            <a:endParaRPr lang="es-PE" sz="2800" dirty="0"/>
          </a:p>
          <a:p>
            <a:r>
              <a:rPr lang="es-PE" sz="2800" dirty="0"/>
              <a:t>Pero «</a:t>
            </a:r>
            <a:r>
              <a:rPr lang="es-PE" sz="2800" b="1" dirty="0"/>
              <a:t>en lugar de resolver los problemas </a:t>
            </a:r>
            <a:r>
              <a:rPr lang="es-PE" sz="2800" dirty="0"/>
              <a:t>de los pobres y de pensar en un mundo diferente, </a:t>
            </a:r>
            <a:r>
              <a:rPr lang="es-PE" sz="2800" b="1" dirty="0"/>
              <a:t>algunos atinan sólo a proponer una reducción de la natalidad</a:t>
            </a:r>
            <a:r>
              <a:rPr lang="es-PE" sz="2800" dirty="0"/>
              <a:t>», lamenta. «No faltan presiones internacionales a los países en desarrollo, condicionando ayudas económicas a ciertas políticas de </a:t>
            </a:r>
            <a:r>
              <a:rPr lang="es-PE" sz="2800" i="1" dirty="0"/>
              <a:t>salud reproductiva</a:t>
            </a:r>
            <a:r>
              <a:rPr lang="es-PE" sz="2800" dirty="0"/>
              <a:t>». «</a:t>
            </a:r>
            <a:r>
              <a:rPr lang="es-PE" sz="2800" b="1" dirty="0"/>
              <a:t>Culpar al aumento de la población y no al consumismo extremo y selectivo de algunos es un modo de no enfrentar los problemas.</a:t>
            </a:r>
            <a:r>
              <a:rPr lang="es-PE" sz="2800" dirty="0"/>
              <a:t> Se pretende legitimar así el modelo distributivo actual, donde una minoría se cree con el derecho de consumir en una proporción que sería imposible generalizar, porque el planeta no podría ni siquiera contener los residuos de semejante consumo».</a:t>
            </a:r>
          </a:p>
        </p:txBody>
      </p:sp>
    </p:spTree>
    <p:extLst>
      <p:ext uri="{BB962C8B-B14F-4D97-AF65-F5344CB8AC3E}">
        <p14:creationId xmlns:p14="http://schemas.microsoft.com/office/powerpoint/2010/main" val="3068204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0"/>
                                        <p:tgtEl>
                                          <p:spTgt spid="4"/>
                                        </p:tgtEl>
                                      </p:cBhvr>
                                    </p:animEffect>
                                  </p:childTnLst>
                                  <p:subTnLst>
                                    <p:animClr clrSpc="rgb" dir="cw">
                                      <p:cBhvr override="childStyle">
                                        <p:cTn dur="1" fill="hold" display="0" masterRel="nextClick" afterEffect="1"/>
                                        <p:tgtEl>
                                          <p:spTgt spid="4"/>
                                        </p:tgtEl>
                                        <p:attrNameLst>
                                          <p:attrName>ppt_c</p:attrName>
                                        </p:attrNameLst>
                                      </p:cBhvr>
                                      <p:to>
                                        <a:schemeClr val="bg2"/>
                                      </p:to>
                                    </p:animClr>
                                  </p:sub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166</TotalTime>
  <Words>1133</Words>
  <Application>Microsoft Office PowerPoint</Application>
  <PresentationFormat>Presentación en pantalla (4:3)</PresentationFormat>
  <Paragraphs>46</Paragraphs>
  <Slides>19</Slides>
  <Notes>0</Notes>
  <HiddenSlides>0</HiddenSlides>
  <MMClips>0</MMClips>
  <ScaleCrop>false</ScaleCrop>
  <HeadingPairs>
    <vt:vector size="4" baseType="variant">
      <vt:variant>
        <vt:lpstr>Tema</vt:lpstr>
      </vt:variant>
      <vt:variant>
        <vt:i4>1</vt:i4>
      </vt:variant>
      <vt:variant>
        <vt:lpstr>Títulos de diapositiva</vt:lpstr>
      </vt:variant>
      <vt:variant>
        <vt:i4>19</vt:i4>
      </vt:variant>
    </vt:vector>
  </HeadingPairs>
  <TitlesOfParts>
    <vt:vector size="20" baseType="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lastModifiedBy>Usuario</cp:lastModifiedBy>
  <cp:revision>12</cp:revision>
  <dcterms:created xsi:type="dcterms:W3CDTF">2015-07-03T20:34:46Z</dcterms:created>
  <dcterms:modified xsi:type="dcterms:W3CDTF">2015-07-10T00:39:48Z</dcterms:modified>
</cp:coreProperties>
</file>